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FA689-C7F8-4372-8CD6-C96C54410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A3323F-F765-41E8-A9C2-04CFA7ED6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45CF6C-683F-4C93-9375-C72E83CA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4696-0642-419B-BE0F-6CF78CB83932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C28255-B01F-4BEE-B972-C8AB06FE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6C328-CA7F-4FE0-B340-28C95C58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258-E284-46D6-8583-9D3658D6FE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055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ADFF2-132B-4C08-AE0C-7675F336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652A7B-AB5E-4BD8-9656-23B86448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F5602-8EDA-4B52-974F-D0CF5B2C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4696-0642-419B-BE0F-6CF78CB83932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4A5A51-D597-4C10-B2D6-1EEE6E6B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9E0DFE-5E57-4ED6-A40E-5118B774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258-E284-46D6-8583-9D3658D6FE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597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C74708-C20A-471A-BBA8-41325013D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36704-4E82-4491-99B2-D81D6FDED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A78DF-6492-4A8F-8590-0E3FB697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4696-0642-419B-BE0F-6CF78CB83932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FF6D8A-14C0-4CA5-94D7-E3AD9214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22BC7C-EBB6-473B-9190-B2B21594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258-E284-46D6-8583-9D3658D6FE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514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D03E4-9A52-4B18-8F55-1F4B4355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3BF8A-ECCD-4429-AF89-14B3E1116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389509-953E-4401-AFF0-4DA130B1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4696-0642-419B-BE0F-6CF78CB83932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289546-3677-425C-86E2-232DFF33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CB0D76-FCA3-4F4C-91D5-51D40BA4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258-E284-46D6-8583-9D3658D6FE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251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E9AE3-1F2E-4C34-87B6-84B099C2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4FAB5F-5C0A-4B67-96D3-1BAD1E216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789412-F46F-4B5C-B433-8F02E432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4696-0642-419B-BE0F-6CF78CB83932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952ED4-E027-4AF7-9C92-5AE7D64F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50C20-1A48-4166-91FE-238003A3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258-E284-46D6-8583-9D3658D6FE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43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07435-5427-490D-81F6-2FA1352B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07EDED-CCE1-40C0-98A3-F795E9131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325CB2-ABEB-463F-BAAA-C8D9F0520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9E8C1B-2668-4849-B923-C1DBCABD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4696-0642-419B-BE0F-6CF78CB83932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C9C64A-0D99-4B26-9F09-1E170126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ED310A-4EC3-4D34-981C-C24A756B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258-E284-46D6-8583-9D3658D6FE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80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DBF1C-527C-4D20-9ACE-50B7B554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4FE6EA-7E66-473C-B17F-6434C35B4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F1D69B-95E6-4BC7-A737-C70ADE9DA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67BA87-6517-4686-ADF2-14D0C6B7C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3A6F56-AA5D-49AF-B918-6D01ACBA5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7C8CF6-3AC1-4D7E-93D4-F69B330F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4696-0642-419B-BE0F-6CF78CB83932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CF657C-9255-4530-849E-B9306277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E2BC9B-E0AE-46F3-BEB9-B4C3D491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258-E284-46D6-8583-9D3658D6FE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77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A98E1-9948-4E46-9DA1-95A0AD4F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F4544C-7AB7-4716-87AF-FD304917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4696-0642-419B-BE0F-6CF78CB83932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318738-0B6B-4BD5-8FEB-C22E2C85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A52BEA-A17D-46FC-A8E0-709238EE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258-E284-46D6-8583-9D3658D6FE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56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646D4E-1098-42B9-908B-0FDFC03E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4696-0642-419B-BE0F-6CF78CB83932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E43A97-CB3F-4630-8C97-6101C346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134CF9-5585-402C-93C7-D32C9768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258-E284-46D6-8583-9D3658D6FE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729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5159D-9DAA-45DE-A422-8738631C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CAC25-7639-4895-A650-B7E29D002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D97FB3-20C0-452F-B08E-A31AB4E9B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7D1574-BAF3-4501-994A-D276650A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4696-0642-419B-BE0F-6CF78CB83932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90278E-4673-4C75-9053-3F6AA825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5B9D63-706F-45C6-97C8-7A374ADD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258-E284-46D6-8583-9D3658D6FE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707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52B08-6ED6-4084-AC49-9A3E10D4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E39552-2884-407F-A66C-3D6D1A14D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0A311E-0BDF-468A-B460-5CD19983E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ABA7A2-E834-49D3-8B3A-C557CA02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4696-0642-419B-BE0F-6CF78CB83932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358EA5-82AA-4DDD-9462-EB8E3519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75778E-102D-47E1-AFA0-22CF74D9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258-E284-46D6-8583-9D3658D6FE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097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28C161-B39C-4001-A758-27F39BEE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A51B58-6204-465A-A570-1EA87A3D3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1EB628-0C4C-4A05-847C-06C879E55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4696-0642-419B-BE0F-6CF78CB83932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FA8CDF-71C7-4C34-B115-57CF11A84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B6EF30-A314-4BC7-ADAB-B177A535D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18258-E284-46D6-8583-9D3658D6FE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52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ao.org/chile/noticias/detail-events/es/c/463779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F4DAA-473C-4B9F-9285-504A89022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3519"/>
            <a:ext cx="9144000" cy="2387600"/>
          </a:xfrm>
        </p:spPr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Desafíos con razones</a:t>
            </a:r>
            <a:b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AADCD6-3638-4C13-8213-C01D642FB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0540"/>
            <a:ext cx="9144000" cy="1655762"/>
          </a:xfrm>
        </p:spPr>
        <p:txBody>
          <a:bodyPr/>
          <a:lstStyle/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De lo concreto -  pictórico - simbólico</a:t>
            </a:r>
          </a:p>
        </p:txBody>
      </p:sp>
      <p:pic>
        <p:nvPicPr>
          <p:cNvPr id="4" name="Imagen 3" descr="Una bola blanca en fondo negro&#10;&#10;Descripción generada automáticamente con confianza media">
            <a:extLst>
              <a:ext uri="{FF2B5EF4-FFF2-40B4-BE49-F238E27FC236}">
                <a16:creationId xmlns:a16="http://schemas.microsoft.com/office/drawing/2014/main" id="{E8A9A80F-C8CA-4162-BB60-6A0E4A489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8" y="4337845"/>
            <a:ext cx="674709" cy="674709"/>
          </a:xfrm>
          <a:prstGeom prst="rect">
            <a:avLst/>
          </a:prstGeom>
        </p:spPr>
      </p:pic>
      <p:pic>
        <p:nvPicPr>
          <p:cNvPr id="5" name="Imagen 4" descr="Una bola blanca en fondo negro&#10;&#10;Descripción generada automáticamente con confianza media">
            <a:extLst>
              <a:ext uri="{FF2B5EF4-FFF2-40B4-BE49-F238E27FC236}">
                <a16:creationId xmlns:a16="http://schemas.microsoft.com/office/drawing/2014/main" id="{0417E513-75C1-42B2-986C-D58C0B2D7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8" y="4337845"/>
            <a:ext cx="674709" cy="674709"/>
          </a:xfrm>
          <a:prstGeom prst="rect">
            <a:avLst/>
          </a:prstGeom>
        </p:spPr>
      </p:pic>
      <p:pic>
        <p:nvPicPr>
          <p:cNvPr id="6" name="Imagen 5" descr="Una bola blanca en fondo negro&#10;&#10;Descripción generada automáticamente con confianza media">
            <a:extLst>
              <a:ext uri="{FF2B5EF4-FFF2-40B4-BE49-F238E27FC236}">
                <a16:creationId xmlns:a16="http://schemas.microsoft.com/office/drawing/2014/main" id="{11597E46-E739-4511-ADC6-F5FCEA15D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48" y="4337844"/>
            <a:ext cx="674709" cy="674709"/>
          </a:xfrm>
          <a:prstGeom prst="rect">
            <a:avLst/>
          </a:prstGeom>
        </p:spPr>
      </p:pic>
      <p:pic>
        <p:nvPicPr>
          <p:cNvPr id="12" name="Imagen 11" descr="Una bola de luz&#10;&#10;Descripción generada automáticamente con confianza media">
            <a:extLst>
              <a:ext uri="{FF2B5EF4-FFF2-40B4-BE49-F238E27FC236}">
                <a16:creationId xmlns:a16="http://schemas.microsoft.com/office/drawing/2014/main" id="{5EB81431-DE3A-4E52-8BE0-60B17D7E8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41" y="4398420"/>
            <a:ext cx="676945" cy="506455"/>
          </a:xfrm>
          <a:prstGeom prst="rect">
            <a:avLst/>
          </a:prstGeom>
        </p:spPr>
      </p:pic>
      <p:pic>
        <p:nvPicPr>
          <p:cNvPr id="17" name="Imagen 16" descr="Una bola blanca en fondo negro&#10;&#10;Descripción generada automáticamente con confianza media">
            <a:extLst>
              <a:ext uri="{FF2B5EF4-FFF2-40B4-BE49-F238E27FC236}">
                <a16:creationId xmlns:a16="http://schemas.microsoft.com/office/drawing/2014/main" id="{2D0C6E73-E9BE-4D6D-810E-8116E0F61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06" y="4788183"/>
            <a:ext cx="674709" cy="674709"/>
          </a:xfrm>
          <a:prstGeom prst="rect">
            <a:avLst/>
          </a:prstGeom>
        </p:spPr>
      </p:pic>
      <p:pic>
        <p:nvPicPr>
          <p:cNvPr id="18" name="Imagen 17" descr="Una bola blanca en fondo negro&#10;&#10;Descripción generada automáticamente con confianza media">
            <a:extLst>
              <a:ext uri="{FF2B5EF4-FFF2-40B4-BE49-F238E27FC236}">
                <a16:creationId xmlns:a16="http://schemas.microsoft.com/office/drawing/2014/main" id="{3E5FBF0F-73C7-437F-B880-E5593566E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" y="4810305"/>
            <a:ext cx="674709" cy="674709"/>
          </a:xfrm>
          <a:prstGeom prst="rect">
            <a:avLst/>
          </a:prstGeom>
        </p:spPr>
      </p:pic>
      <p:pic>
        <p:nvPicPr>
          <p:cNvPr id="19" name="Imagen 18" descr="Una bola blanca en fondo negro&#10;&#10;Descripción generada automáticamente con confianza media">
            <a:extLst>
              <a:ext uri="{FF2B5EF4-FFF2-40B4-BE49-F238E27FC236}">
                <a16:creationId xmlns:a16="http://schemas.microsoft.com/office/drawing/2014/main" id="{30C03EFB-8A3A-48C5-9C70-75F02E37F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5" y="4788183"/>
            <a:ext cx="674709" cy="674709"/>
          </a:xfrm>
          <a:prstGeom prst="rect">
            <a:avLst/>
          </a:prstGeom>
        </p:spPr>
      </p:pic>
      <p:pic>
        <p:nvPicPr>
          <p:cNvPr id="20" name="Imagen 19" descr="Una bola blanca en fondo negro&#10;&#10;Descripción generada automáticamente con confianza media">
            <a:extLst>
              <a:ext uri="{FF2B5EF4-FFF2-40B4-BE49-F238E27FC236}">
                <a16:creationId xmlns:a16="http://schemas.microsoft.com/office/drawing/2014/main" id="{04325E12-FE21-4F09-A94B-738AD6777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2" y="5238521"/>
            <a:ext cx="674709" cy="674709"/>
          </a:xfrm>
          <a:prstGeom prst="rect">
            <a:avLst/>
          </a:prstGeom>
        </p:spPr>
      </p:pic>
      <p:pic>
        <p:nvPicPr>
          <p:cNvPr id="21" name="Imagen 20" descr="Una bola blanca en fondo negro&#10;&#10;Descripción generada automáticamente con confianza media">
            <a:extLst>
              <a:ext uri="{FF2B5EF4-FFF2-40B4-BE49-F238E27FC236}">
                <a16:creationId xmlns:a16="http://schemas.microsoft.com/office/drawing/2014/main" id="{74A32351-2FBA-4B75-A9D0-C6C1E1EC3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4" y="5253789"/>
            <a:ext cx="674709" cy="674709"/>
          </a:xfrm>
          <a:prstGeom prst="rect">
            <a:avLst/>
          </a:prstGeom>
        </p:spPr>
      </p:pic>
      <p:pic>
        <p:nvPicPr>
          <p:cNvPr id="22" name="Imagen 21" descr="Una bola blanca en fondo negro&#10;&#10;Descripción generada automáticamente con confianza media">
            <a:extLst>
              <a:ext uri="{FF2B5EF4-FFF2-40B4-BE49-F238E27FC236}">
                <a16:creationId xmlns:a16="http://schemas.microsoft.com/office/drawing/2014/main" id="{4A74B697-E821-465A-A8AF-A7DDD076C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14" y="5238520"/>
            <a:ext cx="674709" cy="674709"/>
          </a:xfrm>
          <a:prstGeom prst="rect">
            <a:avLst/>
          </a:prstGeom>
        </p:spPr>
      </p:pic>
      <p:pic>
        <p:nvPicPr>
          <p:cNvPr id="23" name="Imagen 22" descr="Una bola de luz&#10;&#10;Descripción generada automáticamente con confianza media">
            <a:extLst>
              <a:ext uri="{FF2B5EF4-FFF2-40B4-BE49-F238E27FC236}">
                <a16:creationId xmlns:a16="http://schemas.microsoft.com/office/drawing/2014/main" id="{4D46DAF6-531D-4734-BC75-D418D61D9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81" y="4398421"/>
            <a:ext cx="676945" cy="506455"/>
          </a:xfrm>
          <a:prstGeom prst="rect">
            <a:avLst/>
          </a:prstGeom>
        </p:spPr>
      </p:pic>
      <p:pic>
        <p:nvPicPr>
          <p:cNvPr id="24" name="Imagen 23" descr="Una bola de luz&#10;&#10;Descripción generada automáticamente con confianza media">
            <a:extLst>
              <a:ext uri="{FF2B5EF4-FFF2-40B4-BE49-F238E27FC236}">
                <a16:creationId xmlns:a16="http://schemas.microsoft.com/office/drawing/2014/main" id="{DEBF4141-CB3C-413F-8953-C95496EC4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69" y="4840867"/>
            <a:ext cx="676945" cy="506455"/>
          </a:xfrm>
          <a:prstGeom prst="rect">
            <a:avLst/>
          </a:prstGeom>
        </p:spPr>
      </p:pic>
      <p:pic>
        <p:nvPicPr>
          <p:cNvPr id="25" name="Imagen 24" descr="Una bola de luz&#10;&#10;Descripción generada automáticamente con confianza media">
            <a:extLst>
              <a:ext uri="{FF2B5EF4-FFF2-40B4-BE49-F238E27FC236}">
                <a16:creationId xmlns:a16="http://schemas.microsoft.com/office/drawing/2014/main" id="{31B6CF35-2F2D-4645-BD3B-592B30BCC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38" y="4819179"/>
            <a:ext cx="676945" cy="506455"/>
          </a:xfrm>
          <a:prstGeom prst="rect">
            <a:avLst/>
          </a:prstGeom>
        </p:spPr>
      </p:pic>
      <p:pic>
        <p:nvPicPr>
          <p:cNvPr id="26" name="Imagen 25" descr="Una bola de luz&#10;&#10;Descripción generada automáticamente con confianza media">
            <a:extLst>
              <a:ext uri="{FF2B5EF4-FFF2-40B4-BE49-F238E27FC236}">
                <a16:creationId xmlns:a16="http://schemas.microsoft.com/office/drawing/2014/main" id="{4E5D4BF2-705C-47CC-B9ED-C8E46E246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86" y="5272549"/>
            <a:ext cx="676945" cy="506455"/>
          </a:xfrm>
          <a:prstGeom prst="rect">
            <a:avLst/>
          </a:prstGeom>
        </p:spPr>
      </p:pic>
      <p:pic>
        <p:nvPicPr>
          <p:cNvPr id="27" name="Imagen 26" descr="Una bola de luz&#10;&#10;Descripción generada automáticamente con confianza media">
            <a:extLst>
              <a:ext uri="{FF2B5EF4-FFF2-40B4-BE49-F238E27FC236}">
                <a16:creationId xmlns:a16="http://schemas.microsoft.com/office/drawing/2014/main" id="{6948D615-50B5-4025-83D6-C884EEFCE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82" y="5251362"/>
            <a:ext cx="676945" cy="50645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AA41AB0-0400-422A-8C01-54EFC8E1C6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51180" r="28568" b="18706"/>
          <a:stretch/>
        </p:blipFill>
        <p:spPr>
          <a:xfrm>
            <a:off x="8883589" y="4398421"/>
            <a:ext cx="2612994" cy="206521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AEE24D4-40F5-4121-BD37-771F351DCF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8" t="48116" r="59660" b="26221"/>
          <a:stretch/>
        </p:blipFill>
        <p:spPr>
          <a:xfrm>
            <a:off x="9836459" y="1190131"/>
            <a:ext cx="2234731" cy="238040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8412100D-124D-40E5-85A7-1197A2E67098}"/>
              </a:ext>
            </a:extLst>
          </p:cNvPr>
          <p:cNvSpPr txBox="1"/>
          <p:nvPr/>
        </p:nvSpPr>
        <p:spPr>
          <a:xfrm>
            <a:off x="4301122" y="6196255"/>
            <a:ext cx="327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Profesor: Carlos Castro Díaz</a:t>
            </a:r>
          </a:p>
        </p:txBody>
      </p:sp>
      <p:sp>
        <p:nvSpPr>
          <p:cNvPr id="3072" name="CuadroTexto 3071">
            <a:extLst>
              <a:ext uri="{FF2B5EF4-FFF2-40B4-BE49-F238E27FC236}">
                <a16:creationId xmlns:a16="http://schemas.microsoft.com/office/drawing/2014/main" id="{E2F5FB8D-C9C5-45A1-ABE5-921EB52E3556}"/>
              </a:ext>
            </a:extLst>
          </p:cNvPr>
          <p:cNvSpPr txBox="1"/>
          <p:nvPr/>
        </p:nvSpPr>
        <p:spPr>
          <a:xfrm>
            <a:off x="3755047" y="5779004"/>
            <a:ext cx="420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Departamento de Matemática</a:t>
            </a:r>
          </a:p>
        </p:txBody>
      </p:sp>
    </p:spTree>
    <p:extLst>
      <p:ext uri="{BB962C8B-B14F-4D97-AF65-F5344CB8AC3E}">
        <p14:creationId xmlns:p14="http://schemas.microsoft.com/office/powerpoint/2010/main" val="7499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8"/>
    </mc:Choice>
    <mc:Fallback xmlns="">
      <p:transition spd="slow" advTm="43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5825678-4E4A-49F4-AA95-6918A94CA749}"/>
              </a:ext>
            </a:extLst>
          </p:cNvPr>
          <p:cNvSpPr txBox="1"/>
          <p:nvPr/>
        </p:nvSpPr>
        <p:spPr>
          <a:xfrm>
            <a:off x="834501" y="871124"/>
            <a:ext cx="10484528" cy="2941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solidFill>
                  <a:srgbClr val="003B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19/01/2017</a:t>
            </a:r>
            <a:endParaRPr lang="es-C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C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Según la FAO (Organización de las Naciones Unidas para la Alimentación y la Agricultura y la Organización Panamericana de la Salud OPS), reveló que </a:t>
            </a:r>
            <a:r>
              <a:rPr lang="es-C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Chile es el país de Sudamérica con la mayor prevalencia de sobrepeso de adultos mayores de 18 años, determinando que la obesidad afecta a 3 de cada 5 chilenos.</a:t>
            </a:r>
            <a:r>
              <a:rPr lang="es-CL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CL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http://www.fao.org/chile/noticias/detail-events/es/c/463779/</a:t>
            </a:r>
            <a:r>
              <a:rPr lang="es-C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s-C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6C7E2B-796F-4E05-9925-096F9F5A3A4E}"/>
              </a:ext>
            </a:extLst>
          </p:cNvPr>
          <p:cNvSpPr txBox="1"/>
          <p:nvPr/>
        </p:nvSpPr>
        <p:spPr>
          <a:xfrm>
            <a:off x="3524436" y="434583"/>
            <a:ext cx="330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Desafíos con razones</a:t>
            </a:r>
          </a:p>
        </p:txBody>
      </p:sp>
      <p:pic>
        <p:nvPicPr>
          <p:cNvPr id="2060" name="Imagen 1">
            <a:extLst>
              <a:ext uri="{FF2B5EF4-FFF2-40B4-BE49-F238E27FC236}">
                <a16:creationId xmlns:a16="http://schemas.microsoft.com/office/drawing/2014/main" id="{B8186F68-5F4E-4719-9881-3ECAC6EF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1" t="51482" r="32370" b="33864"/>
          <a:stretch>
            <a:fillRect/>
          </a:stretch>
        </p:blipFill>
        <p:spPr bwMode="auto">
          <a:xfrm>
            <a:off x="3099379" y="3926380"/>
            <a:ext cx="411163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">
            <a:extLst>
              <a:ext uri="{FF2B5EF4-FFF2-40B4-BE49-F238E27FC236}">
                <a16:creationId xmlns:a16="http://schemas.microsoft.com/office/drawing/2014/main" id="{D4DF5755-293F-488D-902E-3842509F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1" t="51482" r="32370" b="33864"/>
          <a:stretch>
            <a:fillRect/>
          </a:stretch>
        </p:blipFill>
        <p:spPr bwMode="auto">
          <a:xfrm>
            <a:off x="2589078" y="3944161"/>
            <a:ext cx="411163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5">
            <a:extLst>
              <a:ext uri="{FF2B5EF4-FFF2-40B4-BE49-F238E27FC236}">
                <a16:creationId xmlns:a16="http://schemas.microsoft.com/office/drawing/2014/main" id="{D36A0B81-86A4-4070-9796-55F3BC42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1" t="51482" r="32370" b="33864"/>
          <a:stretch>
            <a:fillRect/>
          </a:stretch>
        </p:blipFill>
        <p:spPr bwMode="auto">
          <a:xfrm>
            <a:off x="2139518" y="3950375"/>
            <a:ext cx="411163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3">
            <a:extLst>
              <a:ext uri="{FF2B5EF4-FFF2-40B4-BE49-F238E27FC236}">
                <a16:creationId xmlns:a16="http://schemas.microsoft.com/office/drawing/2014/main" id="{A3F3C139-450A-4820-8AEC-84656C7D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31274" r="79556" b="33997"/>
          <a:stretch>
            <a:fillRect/>
          </a:stretch>
        </p:blipFill>
        <p:spPr bwMode="auto">
          <a:xfrm>
            <a:off x="3580875" y="3977892"/>
            <a:ext cx="2365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6">
            <a:extLst>
              <a:ext uri="{FF2B5EF4-FFF2-40B4-BE49-F238E27FC236}">
                <a16:creationId xmlns:a16="http://schemas.microsoft.com/office/drawing/2014/main" id="{B4ACFEDD-DB27-492A-A001-E3D36119B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31274" r="79556" b="33997"/>
          <a:stretch>
            <a:fillRect/>
          </a:stretch>
        </p:blipFill>
        <p:spPr bwMode="auto">
          <a:xfrm>
            <a:off x="3878550" y="3990198"/>
            <a:ext cx="2365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 de texto 9">
            <a:extLst>
              <a:ext uri="{FF2B5EF4-FFF2-40B4-BE49-F238E27FC236}">
                <a16:creationId xmlns:a16="http://schemas.microsoft.com/office/drawing/2014/main" id="{173FFAC6-A7AE-4D36-B394-E534E3A4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661" y="4557713"/>
            <a:ext cx="6036815" cy="546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obesidad afecta a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cada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chilenos.</a:t>
            </a: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063FF93-07D3-4A18-84E0-E028A52C3098}"/>
              </a:ext>
            </a:extLst>
          </p:cNvPr>
          <p:cNvSpPr/>
          <p:nvPr/>
        </p:nvSpPr>
        <p:spPr>
          <a:xfrm>
            <a:off x="2235779" y="5338234"/>
            <a:ext cx="355600" cy="33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06F279-77E6-4E1B-AE0E-018F49BD20C3}"/>
              </a:ext>
            </a:extLst>
          </p:cNvPr>
          <p:cNvSpPr/>
          <p:nvPr/>
        </p:nvSpPr>
        <p:spPr>
          <a:xfrm>
            <a:off x="2591379" y="5338234"/>
            <a:ext cx="355600" cy="33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A2DEF6F-7C64-4440-A5FD-DD60F602C3BB}"/>
              </a:ext>
            </a:extLst>
          </p:cNvPr>
          <p:cNvSpPr/>
          <p:nvPr/>
        </p:nvSpPr>
        <p:spPr>
          <a:xfrm>
            <a:off x="2921579" y="5338234"/>
            <a:ext cx="355600" cy="33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A88A42C-DB81-47CC-82CE-16CA0C52705E}"/>
              </a:ext>
            </a:extLst>
          </p:cNvPr>
          <p:cNvSpPr/>
          <p:nvPr/>
        </p:nvSpPr>
        <p:spPr>
          <a:xfrm>
            <a:off x="3271475" y="5338234"/>
            <a:ext cx="355600" cy="33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F45DDD0-37D6-4576-81A2-522425C1E62C}"/>
              </a:ext>
            </a:extLst>
          </p:cNvPr>
          <p:cNvSpPr/>
          <p:nvPr/>
        </p:nvSpPr>
        <p:spPr>
          <a:xfrm>
            <a:off x="3634133" y="5339724"/>
            <a:ext cx="317438" cy="33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id="{DADF0635-25CA-44C7-BC5E-55FA7E512A0D}"/>
              </a:ext>
            </a:extLst>
          </p:cNvPr>
          <p:cNvSpPr/>
          <p:nvPr/>
        </p:nvSpPr>
        <p:spPr>
          <a:xfrm rot="16200000">
            <a:off x="2694353" y="4822612"/>
            <a:ext cx="98855" cy="859791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7" name="Cerrar llave 16">
            <a:extLst>
              <a:ext uri="{FF2B5EF4-FFF2-40B4-BE49-F238E27FC236}">
                <a16:creationId xmlns:a16="http://schemas.microsoft.com/office/drawing/2014/main" id="{4E3C15F9-8963-4933-8F94-7A7BA49F2D01}"/>
              </a:ext>
            </a:extLst>
          </p:cNvPr>
          <p:cNvSpPr/>
          <p:nvPr/>
        </p:nvSpPr>
        <p:spPr>
          <a:xfrm rot="16200000" flipH="1">
            <a:off x="3081210" y="4957383"/>
            <a:ext cx="45719" cy="1624157"/>
          </a:xfrm>
          <a:prstGeom prst="righ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6" name="Cuadro de texto 22">
            <a:extLst>
              <a:ext uri="{FF2B5EF4-FFF2-40B4-BE49-F238E27FC236}">
                <a16:creationId xmlns:a16="http://schemas.microsoft.com/office/drawing/2014/main" id="{E080369E-3A47-4519-995F-C3704BC31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161" y="4795919"/>
            <a:ext cx="249238" cy="271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 de texto 23">
            <a:extLst>
              <a:ext uri="{FF2B5EF4-FFF2-40B4-BE49-F238E27FC236}">
                <a16:creationId xmlns:a16="http://schemas.microsoft.com/office/drawing/2014/main" id="{286F3FCF-2099-4CB5-B898-84772DBA9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760" y="5905760"/>
            <a:ext cx="249237" cy="271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9C2BE363-4C62-43C4-A6A9-475F595F3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09B1F5AA-BB93-47D6-897D-9C6C12A7E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17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A0D4FB8C-AD05-4925-BE2E-68BD61D9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57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AA2035E3-6E28-4468-95E6-A87508C54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57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27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EDE1F7-9439-428B-883E-D25EA757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1" t="51482" r="32370" b="33864"/>
          <a:stretch>
            <a:fillRect/>
          </a:stretch>
        </p:blipFill>
        <p:spPr bwMode="auto">
          <a:xfrm>
            <a:off x="1936405" y="2861060"/>
            <a:ext cx="411163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6C835D28-3B51-445E-9FB6-E5920F193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1" t="51482" r="32370" b="33864"/>
          <a:stretch>
            <a:fillRect/>
          </a:stretch>
        </p:blipFill>
        <p:spPr bwMode="auto">
          <a:xfrm>
            <a:off x="1426104" y="2878841"/>
            <a:ext cx="411163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112A1D32-FEC4-4EEC-BBF1-99B54FAD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1" t="51482" r="32370" b="33864"/>
          <a:stretch>
            <a:fillRect/>
          </a:stretch>
        </p:blipFill>
        <p:spPr bwMode="auto">
          <a:xfrm>
            <a:off x="976544" y="2885055"/>
            <a:ext cx="411163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E2FB29CD-650A-4647-8CDF-6ADA49A2A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31274" r="79556" b="33997"/>
          <a:stretch>
            <a:fillRect/>
          </a:stretch>
        </p:blipFill>
        <p:spPr bwMode="auto">
          <a:xfrm>
            <a:off x="2417901" y="2912572"/>
            <a:ext cx="2365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F9C662EF-D7DC-45FC-9B25-C19E3808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31274" r="79556" b="33997"/>
          <a:stretch>
            <a:fillRect/>
          </a:stretch>
        </p:blipFill>
        <p:spPr bwMode="auto">
          <a:xfrm>
            <a:off x="2715576" y="2924878"/>
            <a:ext cx="2365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38AB438-FDF7-4A90-AE5A-255880607E83}"/>
              </a:ext>
            </a:extLst>
          </p:cNvPr>
          <p:cNvSpPr/>
          <p:nvPr/>
        </p:nvSpPr>
        <p:spPr>
          <a:xfrm>
            <a:off x="1072805" y="4272914"/>
            <a:ext cx="355600" cy="33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C94ACE-748E-4DCC-B497-1EB4CF428AC8}"/>
              </a:ext>
            </a:extLst>
          </p:cNvPr>
          <p:cNvSpPr/>
          <p:nvPr/>
        </p:nvSpPr>
        <p:spPr>
          <a:xfrm>
            <a:off x="1428405" y="4272914"/>
            <a:ext cx="355600" cy="33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784C0D1-CE5E-4D90-AE97-010893AD9787}"/>
              </a:ext>
            </a:extLst>
          </p:cNvPr>
          <p:cNvSpPr/>
          <p:nvPr/>
        </p:nvSpPr>
        <p:spPr>
          <a:xfrm>
            <a:off x="1758605" y="4272914"/>
            <a:ext cx="355600" cy="33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33CA54C-D909-4CD9-8B75-C0A1721F9A48}"/>
              </a:ext>
            </a:extLst>
          </p:cNvPr>
          <p:cNvSpPr/>
          <p:nvPr/>
        </p:nvSpPr>
        <p:spPr>
          <a:xfrm>
            <a:off x="2108501" y="4272914"/>
            <a:ext cx="355600" cy="33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dirty="0">
              <a:noFill/>
            </a:endParaRP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E8727D03-87A7-471B-B7E6-A82AC200B687}"/>
              </a:ext>
            </a:extLst>
          </p:cNvPr>
          <p:cNvSpPr/>
          <p:nvPr/>
        </p:nvSpPr>
        <p:spPr>
          <a:xfrm rot="16200000">
            <a:off x="1531379" y="3757292"/>
            <a:ext cx="98855" cy="859791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3" name="Cerrar llave 12">
            <a:extLst>
              <a:ext uri="{FF2B5EF4-FFF2-40B4-BE49-F238E27FC236}">
                <a16:creationId xmlns:a16="http://schemas.microsoft.com/office/drawing/2014/main" id="{1A3EF222-5ECD-4A6C-8B0D-6813F82154C9}"/>
              </a:ext>
            </a:extLst>
          </p:cNvPr>
          <p:cNvSpPr/>
          <p:nvPr/>
        </p:nvSpPr>
        <p:spPr>
          <a:xfrm rot="16200000" flipH="1">
            <a:off x="1918236" y="3892063"/>
            <a:ext cx="45719" cy="1624157"/>
          </a:xfrm>
          <a:prstGeom prst="righ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4" name="Cuadro de texto 22">
            <a:extLst>
              <a:ext uri="{FF2B5EF4-FFF2-40B4-BE49-F238E27FC236}">
                <a16:creationId xmlns:a16="http://schemas.microsoft.com/office/drawing/2014/main" id="{76675CD7-8651-4F79-BF7A-596C4FB8E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87" y="3730599"/>
            <a:ext cx="249238" cy="271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uadro de texto 23">
            <a:extLst>
              <a:ext uri="{FF2B5EF4-FFF2-40B4-BE49-F238E27FC236}">
                <a16:creationId xmlns:a16="http://schemas.microsoft.com/office/drawing/2014/main" id="{3A0E4F15-8CA8-43C8-9A08-29E267C15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786" y="4840440"/>
            <a:ext cx="249237" cy="271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3A62CA9-6452-41F3-95FF-9D8C92BB9276}"/>
              </a:ext>
            </a:extLst>
          </p:cNvPr>
          <p:cNvSpPr txBox="1"/>
          <p:nvPr/>
        </p:nvSpPr>
        <p:spPr>
          <a:xfrm>
            <a:off x="3524436" y="434583"/>
            <a:ext cx="330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Desafíos con razones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268094-F9DF-433A-BF60-487449FC06B8}"/>
              </a:ext>
            </a:extLst>
          </p:cNvPr>
          <p:cNvSpPr txBox="1"/>
          <p:nvPr/>
        </p:nvSpPr>
        <p:spPr>
          <a:xfrm>
            <a:off x="1200037" y="1169678"/>
            <a:ext cx="976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Considerando la información anterior,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obesidad afecta a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cada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chilenos. </a:t>
            </a: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¿Cuántas personas con obesidad y peso normal hay en un bus donde viajan 40 personas?</a:t>
            </a: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9CA0A11-BE2B-4BBB-A1B4-DE21BB1B4CA3}"/>
              </a:ext>
            </a:extLst>
          </p:cNvPr>
          <p:cNvSpPr txBox="1"/>
          <p:nvPr/>
        </p:nvSpPr>
        <p:spPr>
          <a:xfrm>
            <a:off x="4971495" y="2574524"/>
            <a:ext cx="3417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Forma gráfica o pictórica.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CF20C72-296C-4FFA-832B-2CBC3D0DABAD}"/>
              </a:ext>
            </a:extLst>
          </p:cNvPr>
          <p:cNvSpPr/>
          <p:nvPr/>
        </p:nvSpPr>
        <p:spPr>
          <a:xfrm>
            <a:off x="2478245" y="4272914"/>
            <a:ext cx="355600" cy="33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>
              <a:solidFill>
                <a:srgbClr val="92D050"/>
              </a:solidFill>
            </a:endParaRPr>
          </a:p>
        </p:txBody>
      </p:sp>
      <p:graphicFrame>
        <p:nvGraphicFramePr>
          <p:cNvPr id="76" name="Tabla 76">
            <a:extLst>
              <a:ext uri="{FF2B5EF4-FFF2-40B4-BE49-F238E27FC236}">
                <a16:creationId xmlns:a16="http://schemas.microsoft.com/office/drawing/2014/main" id="{2AEAECC2-CD6E-46C5-9742-711F39817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264839"/>
              </p:ext>
            </p:extLst>
          </p:nvPr>
        </p:nvGraphicFramePr>
        <p:xfrm>
          <a:off x="4971495" y="3099979"/>
          <a:ext cx="35343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60">
                  <a:extLst>
                    <a:ext uri="{9D8B030D-6E8A-4147-A177-3AD203B41FA5}">
                      <a16:colId xmlns:a16="http://schemas.microsoft.com/office/drawing/2014/main" val="3579557494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3594624437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259386559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690499141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927816147"/>
                    </a:ext>
                  </a:extLst>
                </a:gridCol>
              </a:tblGrid>
              <a:tr h="29002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02387"/>
                  </a:ext>
                </a:extLst>
              </a:tr>
            </a:tbl>
          </a:graphicData>
        </a:graphic>
      </p:graphicFrame>
      <p:graphicFrame>
        <p:nvGraphicFramePr>
          <p:cNvPr id="77" name="Tabla 76">
            <a:extLst>
              <a:ext uri="{FF2B5EF4-FFF2-40B4-BE49-F238E27FC236}">
                <a16:creationId xmlns:a16="http://schemas.microsoft.com/office/drawing/2014/main" id="{FACAE3AF-AA84-4654-9E0F-15271E58F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382009"/>
              </p:ext>
            </p:extLst>
          </p:nvPr>
        </p:nvGraphicFramePr>
        <p:xfrm>
          <a:off x="4971495" y="3451431"/>
          <a:ext cx="35343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60">
                  <a:extLst>
                    <a:ext uri="{9D8B030D-6E8A-4147-A177-3AD203B41FA5}">
                      <a16:colId xmlns:a16="http://schemas.microsoft.com/office/drawing/2014/main" val="3579557494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3594624437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259386559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690499141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927816147"/>
                    </a:ext>
                  </a:extLst>
                </a:gridCol>
              </a:tblGrid>
              <a:tr h="29002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02387"/>
                  </a:ext>
                </a:extLst>
              </a:tr>
            </a:tbl>
          </a:graphicData>
        </a:graphic>
      </p:graphicFrame>
      <p:graphicFrame>
        <p:nvGraphicFramePr>
          <p:cNvPr id="78" name="Tabla 76">
            <a:extLst>
              <a:ext uri="{FF2B5EF4-FFF2-40B4-BE49-F238E27FC236}">
                <a16:creationId xmlns:a16="http://schemas.microsoft.com/office/drawing/2014/main" id="{90BDFEB5-92FB-4F0E-82E5-B5F12DE61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19516"/>
              </p:ext>
            </p:extLst>
          </p:nvPr>
        </p:nvGraphicFramePr>
        <p:xfrm>
          <a:off x="4971495" y="3802883"/>
          <a:ext cx="35343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60">
                  <a:extLst>
                    <a:ext uri="{9D8B030D-6E8A-4147-A177-3AD203B41FA5}">
                      <a16:colId xmlns:a16="http://schemas.microsoft.com/office/drawing/2014/main" val="3579557494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3594624437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259386559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690499141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927816147"/>
                    </a:ext>
                  </a:extLst>
                </a:gridCol>
              </a:tblGrid>
              <a:tr h="29002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02387"/>
                  </a:ext>
                </a:extLst>
              </a:tr>
            </a:tbl>
          </a:graphicData>
        </a:graphic>
      </p:graphicFrame>
      <p:graphicFrame>
        <p:nvGraphicFramePr>
          <p:cNvPr id="79" name="Tabla 76">
            <a:extLst>
              <a:ext uri="{FF2B5EF4-FFF2-40B4-BE49-F238E27FC236}">
                <a16:creationId xmlns:a16="http://schemas.microsoft.com/office/drawing/2014/main" id="{4F7A6FB3-47F9-4224-A632-B42FA2902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95800"/>
              </p:ext>
            </p:extLst>
          </p:nvPr>
        </p:nvGraphicFramePr>
        <p:xfrm>
          <a:off x="4971495" y="4149261"/>
          <a:ext cx="35343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60">
                  <a:extLst>
                    <a:ext uri="{9D8B030D-6E8A-4147-A177-3AD203B41FA5}">
                      <a16:colId xmlns:a16="http://schemas.microsoft.com/office/drawing/2014/main" val="3579557494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3594624437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259386559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690499141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927816147"/>
                    </a:ext>
                  </a:extLst>
                </a:gridCol>
              </a:tblGrid>
              <a:tr h="29002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02387"/>
                  </a:ext>
                </a:extLst>
              </a:tr>
            </a:tbl>
          </a:graphicData>
        </a:graphic>
      </p:graphicFrame>
      <p:graphicFrame>
        <p:nvGraphicFramePr>
          <p:cNvPr id="80" name="Tabla 76">
            <a:extLst>
              <a:ext uri="{FF2B5EF4-FFF2-40B4-BE49-F238E27FC236}">
                <a16:creationId xmlns:a16="http://schemas.microsoft.com/office/drawing/2014/main" id="{D7722279-5F2A-4683-B5FA-DDDEC6539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430502"/>
              </p:ext>
            </p:extLst>
          </p:nvPr>
        </p:nvGraphicFramePr>
        <p:xfrm>
          <a:off x="4971495" y="4498402"/>
          <a:ext cx="35343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60">
                  <a:extLst>
                    <a:ext uri="{9D8B030D-6E8A-4147-A177-3AD203B41FA5}">
                      <a16:colId xmlns:a16="http://schemas.microsoft.com/office/drawing/2014/main" val="3579557494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3594624437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259386559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690499141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927816147"/>
                    </a:ext>
                  </a:extLst>
                </a:gridCol>
              </a:tblGrid>
              <a:tr h="29002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02387"/>
                  </a:ext>
                </a:extLst>
              </a:tr>
            </a:tbl>
          </a:graphicData>
        </a:graphic>
      </p:graphicFrame>
      <p:graphicFrame>
        <p:nvGraphicFramePr>
          <p:cNvPr id="81" name="Tabla 76">
            <a:extLst>
              <a:ext uri="{FF2B5EF4-FFF2-40B4-BE49-F238E27FC236}">
                <a16:creationId xmlns:a16="http://schemas.microsoft.com/office/drawing/2014/main" id="{7A84E26E-5E31-4F44-9AFB-D2EF54572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62206"/>
              </p:ext>
            </p:extLst>
          </p:nvPr>
        </p:nvGraphicFramePr>
        <p:xfrm>
          <a:off x="4971495" y="4840440"/>
          <a:ext cx="35343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60">
                  <a:extLst>
                    <a:ext uri="{9D8B030D-6E8A-4147-A177-3AD203B41FA5}">
                      <a16:colId xmlns:a16="http://schemas.microsoft.com/office/drawing/2014/main" val="3579557494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3594624437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259386559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690499141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927816147"/>
                    </a:ext>
                  </a:extLst>
                </a:gridCol>
              </a:tblGrid>
              <a:tr h="29002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02387"/>
                  </a:ext>
                </a:extLst>
              </a:tr>
            </a:tbl>
          </a:graphicData>
        </a:graphic>
      </p:graphicFrame>
      <p:graphicFrame>
        <p:nvGraphicFramePr>
          <p:cNvPr id="82" name="Tabla 76">
            <a:extLst>
              <a:ext uri="{FF2B5EF4-FFF2-40B4-BE49-F238E27FC236}">
                <a16:creationId xmlns:a16="http://schemas.microsoft.com/office/drawing/2014/main" id="{2BA605D8-468B-49AC-8F39-754C7C11A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82189"/>
              </p:ext>
            </p:extLst>
          </p:nvPr>
        </p:nvGraphicFramePr>
        <p:xfrm>
          <a:off x="4971495" y="5165859"/>
          <a:ext cx="35343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60">
                  <a:extLst>
                    <a:ext uri="{9D8B030D-6E8A-4147-A177-3AD203B41FA5}">
                      <a16:colId xmlns:a16="http://schemas.microsoft.com/office/drawing/2014/main" val="3579557494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3594624437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259386559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690499141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927816147"/>
                    </a:ext>
                  </a:extLst>
                </a:gridCol>
              </a:tblGrid>
              <a:tr h="29002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02387"/>
                  </a:ext>
                </a:extLst>
              </a:tr>
            </a:tbl>
          </a:graphicData>
        </a:graphic>
      </p:graphicFrame>
      <p:graphicFrame>
        <p:nvGraphicFramePr>
          <p:cNvPr id="83" name="Tabla 76">
            <a:extLst>
              <a:ext uri="{FF2B5EF4-FFF2-40B4-BE49-F238E27FC236}">
                <a16:creationId xmlns:a16="http://schemas.microsoft.com/office/drawing/2014/main" id="{DA424B16-12E7-45FF-961E-3A890224F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29627"/>
              </p:ext>
            </p:extLst>
          </p:nvPr>
        </p:nvGraphicFramePr>
        <p:xfrm>
          <a:off x="4971495" y="5517131"/>
          <a:ext cx="35343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60">
                  <a:extLst>
                    <a:ext uri="{9D8B030D-6E8A-4147-A177-3AD203B41FA5}">
                      <a16:colId xmlns:a16="http://schemas.microsoft.com/office/drawing/2014/main" val="3579557494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3594624437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259386559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690499141"/>
                    </a:ext>
                  </a:extLst>
                </a:gridCol>
                <a:gridCol w="706860">
                  <a:extLst>
                    <a:ext uri="{9D8B030D-6E8A-4147-A177-3AD203B41FA5}">
                      <a16:colId xmlns:a16="http://schemas.microsoft.com/office/drawing/2014/main" val="927816147"/>
                    </a:ext>
                  </a:extLst>
                </a:gridCol>
              </a:tblGrid>
              <a:tr h="29002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02387"/>
                  </a:ext>
                </a:extLst>
              </a:tr>
            </a:tbl>
          </a:graphicData>
        </a:graphic>
      </p:graphicFrame>
      <p:sp>
        <p:nvSpPr>
          <p:cNvPr id="84" name="Cerrar llave 83">
            <a:extLst>
              <a:ext uri="{FF2B5EF4-FFF2-40B4-BE49-F238E27FC236}">
                <a16:creationId xmlns:a16="http://schemas.microsoft.com/office/drawing/2014/main" id="{0ABCB8A5-F8E7-4527-B09A-C061BE9A4547}"/>
              </a:ext>
            </a:extLst>
          </p:cNvPr>
          <p:cNvSpPr/>
          <p:nvPr/>
        </p:nvSpPr>
        <p:spPr>
          <a:xfrm rot="16200000" flipH="1">
            <a:off x="6021998" y="5027699"/>
            <a:ext cx="74027" cy="178440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85" name="Cerrar llave 84">
            <a:extLst>
              <a:ext uri="{FF2B5EF4-FFF2-40B4-BE49-F238E27FC236}">
                <a16:creationId xmlns:a16="http://schemas.microsoft.com/office/drawing/2014/main" id="{0F8B23CE-EA1B-47D0-9948-73E05D61A150}"/>
              </a:ext>
            </a:extLst>
          </p:cNvPr>
          <p:cNvSpPr/>
          <p:nvPr/>
        </p:nvSpPr>
        <p:spPr>
          <a:xfrm rot="10800000" flipH="1">
            <a:off x="8611341" y="3284822"/>
            <a:ext cx="127862" cy="240349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354122E3-5BE6-42C7-AC26-1A0CBC547802}"/>
              </a:ext>
            </a:extLst>
          </p:cNvPr>
          <p:cNvSpPr txBox="1"/>
          <p:nvPr/>
        </p:nvSpPr>
        <p:spPr>
          <a:xfrm>
            <a:off x="4953740" y="6048780"/>
            <a:ext cx="202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24 personas obesas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E94EBE5E-79EC-479E-A346-B396BB655D82}"/>
              </a:ext>
            </a:extLst>
          </p:cNvPr>
          <p:cNvSpPr txBox="1"/>
          <p:nvPr/>
        </p:nvSpPr>
        <p:spPr>
          <a:xfrm>
            <a:off x="8885688" y="4242955"/>
            <a:ext cx="299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16 personas con peso normal</a:t>
            </a:r>
          </a:p>
        </p:txBody>
      </p:sp>
    </p:spTree>
    <p:extLst>
      <p:ext uri="{BB962C8B-B14F-4D97-AF65-F5344CB8AC3E}">
        <p14:creationId xmlns:p14="http://schemas.microsoft.com/office/powerpoint/2010/main" val="24060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/>
      <p:bldP spid="20" grpId="0"/>
      <p:bldP spid="21" grpId="0" animBg="1"/>
      <p:bldP spid="84" grpId="0" animBg="1"/>
      <p:bldP spid="85" grpId="0" animBg="1"/>
      <p:bldP spid="86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8DBE3A-EB9B-4036-AED5-3522E87B5EB7}"/>
              </a:ext>
            </a:extLst>
          </p:cNvPr>
          <p:cNvSpPr txBox="1"/>
          <p:nvPr/>
        </p:nvSpPr>
        <p:spPr>
          <a:xfrm>
            <a:off x="3524436" y="434583"/>
            <a:ext cx="330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Desafíos con razones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C463E1-10A3-48AA-ABFF-9B95583D90AD}"/>
              </a:ext>
            </a:extLst>
          </p:cNvPr>
          <p:cNvSpPr txBox="1"/>
          <p:nvPr/>
        </p:nvSpPr>
        <p:spPr>
          <a:xfrm>
            <a:off x="1200037" y="1169678"/>
            <a:ext cx="976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Considerando la información anterior,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obesidad afecta a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cada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chilenos. </a:t>
            </a: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¿Cuántas personas con obesidad y peso normal hay en un bus donde viajan 40 personas?</a:t>
            </a: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6DA476-D909-4882-928C-7935354E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8" t="48888" r="60625" b="25972"/>
          <a:stretch/>
        </p:blipFill>
        <p:spPr>
          <a:xfrm>
            <a:off x="1084648" y="2798415"/>
            <a:ext cx="1419304" cy="15382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83962B-7189-4B34-B4B3-11AF2A23A033}"/>
              </a:ext>
            </a:extLst>
          </p:cNvPr>
          <p:cNvSpPr txBox="1"/>
          <p:nvPr/>
        </p:nvSpPr>
        <p:spPr>
          <a:xfrm>
            <a:off x="5051395" y="2412604"/>
            <a:ext cx="312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Haciendo uso de  tablas 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52ED4A1C-4516-43E5-A55D-2D4196F54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4399"/>
              </p:ext>
            </p:extLst>
          </p:nvPr>
        </p:nvGraphicFramePr>
        <p:xfrm>
          <a:off x="5192451" y="2916866"/>
          <a:ext cx="2983884" cy="3291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91942">
                  <a:extLst>
                    <a:ext uri="{9D8B030D-6E8A-4147-A177-3AD203B41FA5}">
                      <a16:colId xmlns:a16="http://schemas.microsoft.com/office/drawing/2014/main" val="1347594950"/>
                    </a:ext>
                  </a:extLst>
                </a:gridCol>
                <a:gridCol w="1491942">
                  <a:extLst>
                    <a:ext uri="{9D8B030D-6E8A-4147-A177-3AD203B41FA5}">
                      <a16:colId xmlns:a16="http://schemas.microsoft.com/office/drawing/2014/main" val="3332934104"/>
                    </a:ext>
                  </a:extLst>
                </a:gridCol>
              </a:tblGrid>
              <a:tr h="33617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Obesidad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Peso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518587"/>
                  </a:ext>
                </a:extLst>
              </a:tr>
              <a:tr h="336170"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689991"/>
                  </a:ext>
                </a:extLst>
              </a:tr>
              <a:tr h="33617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080885"/>
                  </a:ext>
                </a:extLst>
              </a:tr>
              <a:tr h="33617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498698"/>
                  </a:ext>
                </a:extLst>
              </a:tr>
              <a:tr h="33617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938818"/>
                  </a:ext>
                </a:extLst>
              </a:tr>
              <a:tr h="33617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04791"/>
                  </a:ext>
                </a:extLst>
              </a:tr>
              <a:tr h="33617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482264"/>
                  </a:ext>
                </a:extLst>
              </a:tr>
              <a:tr h="33617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63442"/>
                  </a:ext>
                </a:extLst>
              </a:tr>
              <a:tr h="33617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37875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41D3204E-5534-4646-9775-69D7739FD33B}"/>
              </a:ext>
            </a:extLst>
          </p:cNvPr>
          <p:cNvSpPr txBox="1"/>
          <p:nvPr/>
        </p:nvSpPr>
        <p:spPr>
          <a:xfrm>
            <a:off x="5840099" y="3222743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6710E5-1DB9-4E91-B85E-339130AB7FF6}"/>
              </a:ext>
            </a:extLst>
          </p:cNvPr>
          <p:cNvSpPr txBox="1"/>
          <p:nvPr/>
        </p:nvSpPr>
        <p:spPr>
          <a:xfrm flipH="1">
            <a:off x="5837068" y="3579807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15CAD48-0029-46B6-85F0-E05FB1C000FF}"/>
              </a:ext>
            </a:extLst>
          </p:cNvPr>
          <p:cNvSpPr txBox="1"/>
          <p:nvPr/>
        </p:nvSpPr>
        <p:spPr>
          <a:xfrm>
            <a:off x="5832629" y="3962449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3E4FBA2-BFDC-45E5-9E97-8644C36606FE}"/>
              </a:ext>
            </a:extLst>
          </p:cNvPr>
          <p:cNvSpPr txBox="1"/>
          <p:nvPr/>
        </p:nvSpPr>
        <p:spPr>
          <a:xfrm>
            <a:off x="5726908" y="4345091"/>
            <a:ext cx="55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04E5D2-E05B-4372-90BF-C4DBAC36E4B6}"/>
              </a:ext>
            </a:extLst>
          </p:cNvPr>
          <p:cNvSpPr txBox="1"/>
          <p:nvPr/>
        </p:nvSpPr>
        <p:spPr>
          <a:xfrm flipH="1">
            <a:off x="5712184" y="4711376"/>
            <a:ext cx="547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AE05700-9DDC-4DC6-B919-3C9B9C1D8E5F}"/>
              </a:ext>
            </a:extLst>
          </p:cNvPr>
          <p:cNvSpPr txBox="1"/>
          <p:nvPr/>
        </p:nvSpPr>
        <p:spPr>
          <a:xfrm>
            <a:off x="5708557" y="5092253"/>
            <a:ext cx="54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B343F6-7E53-4DEA-B4C0-A0731D94C39C}"/>
              </a:ext>
            </a:extLst>
          </p:cNvPr>
          <p:cNvSpPr txBox="1"/>
          <p:nvPr/>
        </p:nvSpPr>
        <p:spPr>
          <a:xfrm>
            <a:off x="7198382" y="3222743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C484434-6B47-480D-92F9-8C37EDE5EA94}"/>
              </a:ext>
            </a:extLst>
          </p:cNvPr>
          <p:cNvSpPr txBox="1"/>
          <p:nvPr/>
        </p:nvSpPr>
        <p:spPr>
          <a:xfrm flipH="1">
            <a:off x="7210147" y="3572546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72B471A-E7A7-4CD2-B3CC-07E6C03FEED5}"/>
              </a:ext>
            </a:extLst>
          </p:cNvPr>
          <p:cNvSpPr txBox="1"/>
          <p:nvPr/>
        </p:nvSpPr>
        <p:spPr>
          <a:xfrm>
            <a:off x="7210147" y="3935917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86E90A2-16D8-4374-A542-67906A3D2E55}"/>
              </a:ext>
            </a:extLst>
          </p:cNvPr>
          <p:cNvSpPr txBox="1"/>
          <p:nvPr/>
        </p:nvSpPr>
        <p:spPr>
          <a:xfrm>
            <a:off x="7198310" y="4326717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CE94AB5-CE11-4E8A-8A26-6FACDE1CD4FF}"/>
              </a:ext>
            </a:extLst>
          </p:cNvPr>
          <p:cNvSpPr txBox="1"/>
          <p:nvPr/>
        </p:nvSpPr>
        <p:spPr>
          <a:xfrm flipH="1">
            <a:off x="7092518" y="4715104"/>
            <a:ext cx="54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71FDA8-D671-4ED2-9589-F5888CF475AD}"/>
              </a:ext>
            </a:extLst>
          </p:cNvPr>
          <p:cNvSpPr txBox="1"/>
          <p:nvPr/>
        </p:nvSpPr>
        <p:spPr>
          <a:xfrm>
            <a:off x="7092518" y="5074762"/>
            <a:ext cx="525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A5DBAEB-DD07-421D-BBEE-56FF468F39F8}"/>
              </a:ext>
            </a:extLst>
          </p:cNvPr>
          <p:cNvSpPr txBox="1"/>
          <p:nvPr/>
        </p:nvSpPr>
        <p:spPr>
          <a:xfrm>
            <a:off x="5719583" y="5440661"/>
            <a:ext cx="54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6B088FA-61D9-41C7-AD12-657E4810994E}"/>
              </a:ext>
            </a:extLst>
          </p:cNvPr>
          <p:cNvSpPr txBox="1"/>
          <p:nvPr/>
        </p:nvSpPr>
        <p:spPr>
          <a:xfrm>
            <a:off x="7102874" y="5463149"/>
            <a:ext cx="525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B27A730-748A-4D8B-A45A-59CC6622A96A}"/>
              </a:ext>
            </a:extLst>
          </p:cNvPr>
          <p:cNvSpPr txBox="1"/>
          <p:nvPr/>
        </p:nvSpPr>
        <p:spPr>
          <a:xfrm>
            <a:off x="5729939" y="5789638"/>
            <a:ext cx="54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B0B4B99-21D1-4181-ACBF-6E5DC5B167BD}"/>
              </a:ext>
            </a:extLst>
          </p:cNvPr>
          <p:cNvSpPr txBox="1"/>
          <p:nvPr/>
        </p:nvSpPr>
        <p:spPr>
          <a:xfrm>
            <a:off x="7114039" y="5819078"/>
            <a:ext cx="525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1" name="Cerrar llave 30">
            <a:extLst>
              <a:ext uri="{FF2B5EF4-FFF2-40B4-BE49-F238E27FC236}">
                <a16:creationId xmlns:a16="http://schemas.microsoft.com/office/drawing/2014/main" id="{B0EF7DDD-121F-45F5-9F7B-C9A86CE3E58D}"/>
              </a:ext>
            </a:extLst>
          </p:cNvPr>
          <p:cNvSpPr/>
          <p:nvPr/>
        </p:nvSpPr>
        <p:spPr>
          <a:xfrm rot="10800000" flipH="1">
            <a:off x="8218125" y="3493125"/>
            <a:ext cx="127862" cy="240349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E19B113-1864-4F26-B6CC-9F88DCE2FC8E}"/>
              </a:ext>
            </a:extLst>
          </p:cNvPr>
          <p:cNvSpPr txBox="1"/>
          <p:nvPr/>
        </p:nvSpPr>
        <p:spPr>
          <a:xfrm>
            <a:off x="8443330" y="4526710"/>
            <a:ext cx="327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16 personas con peso normal</a:t>
            </a:r>
          </a:p>
        </p:txBody>
      </p:sp>
      <p:sp>
        <p:nvSpPr>
          <p:cNvPr id="33" name="Cerrar llave 32">
            <a:extLst>
              <a:ext uri="{FF2B5EF4-FFF2-40B4-BE49-F238E27FC236}">
                <a16:creationId xmlns:a16="http://schemas.microsoft.com/office/drawing/2014/main" id="{7267E91F-A087-4E1C-A12D-863410B3B8B7}"/>
              </a:ext>
            </a:extLst>
          </p:cNvPr>
          <p:cNvSpPr/>
          <p:nvPr/>
        </p:nvSpPr>
        <p:spPr>
          <a:xfrm flipH="1">
            <a:off x="5021991" y="3429000"/>
            <a:ext cx="128080" cy="267883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145CB88-42D9-4FB3-9201-07A61D41495D}"/>
              </a:ext>
            </a:extLst>
          </p:cNvPr>
          <p:cNvSpPr txBox="1"/>
          <p:nvPr/>
        </p:nvSpPr>
        <p:spPr>
          <a:xfrm>
            <a:off x="2683383" y="4557420"/>
            <a:ext cx="22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24 personas obesas</a:t>
            </a:r>
          </a:p>
        </p:txBody>
      </p:sp>
    </p:spTree>
    <p:extLst>
      <p:ext uri="{BB962C8B-B14F-4D97-AF65-F5344CB8AC3E}">
        <p14:creationId xmlns:p14="http://schemas.microsoft.com/office/powerpoint/2010/main" val="36872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8DBE3A-EB9B-4036-AED5-3522E87B5EB7}"/>
              </a:ext>
            </a:extLst>
          </p:cNvPr>
          <p:cNvSpPr txBox="1"/>
          <p:nvPr/>
        </p:nvSpPr>
        <p:spPr>
          <a:xfrm>
            <a:off x="3524436" y="434583"/>
            <a:ext cx="330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Desafíos con razones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C463E1-10A3-48AA-ABFF-9B95583D90AD}"/>
              </a:ext>
            </a:extLst>
          </p:cNvPr>
          <p:cNvSpPr txBox="1"/>
          <p:nvPr/>
        </p:nvSpPr>
        <p:spPr>
          <a:xfrm>
            <a:off x="1182381" y="981293"/>
            <a:ext cx="976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Considerando la información anterior,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obesidad afecta a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cada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chilenos. </a:t>
            </a: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¿Cuántas personas con obesidad y peso normal hay en un bus donde viajan 40 personas?</a:t>
            </a: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6DA476-D909-4882-928C-7935354E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8" t="48888" r="60625" b="25972"/>
          <a:stretch/>
        </p:blipFill>
        <p:spPr>
          <a:xfrm>
            <a:off x="1075770" y="2539170"/>
            <a:ext cx="1419304" cy="1538288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FADAF889-0381-4CC1-A457-FB01A48D599E}"/>
              </a:ext>
            </a:extLst>
          </p:cNvPr>
          <p:cNvSpPr txBox="1"/>
          <p:nvPr/>
        </p:nvSpPr>
        <p:spPr>
          <a:xfrm>
            <a:off x="3136586" y="2355814"/>
            <a:ext cx="7823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¿Cuál sería el cociente (constante) entre el total de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</a:rPr>
              <a:t>personas que van en le bus</a:t>
            </a:r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 el total de personas que se comparan entre sí? </a:t>
            </a:r>
            <a:endParaRPr lang="es-CL" sz="24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8043E97-C88B-4051-8E72-E3D55C9A5AF3}"/>
              </a:ext>
            </a:extLst>
          </p:cNvPr>
          <p:cNvSpPr txBox="1"/>
          <p:nvPr/>
        </p:nvSpPr>
        <p:spPr>
          <a:xfrm>
            <a:off x="4886100" y="3671173"/>
            <a:ext cx="57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989BF8-C1EF-4E81-B708-DD9A0C1A544E}"/>
              </a:ext>
            </a:extLst>
          </p:cNvPr>
          <p:cNvSpPr txBox="1"/>
          <p:nvPr/>
        </p:nvSpPr>
        <p:spPr>
          <a:xfrm>
            <a:off x="5331092" y="3671173"/>
            <a:ext cx="26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: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37CDC3C-658B-4AAA-8E26-D2B7528D1BA1}"/>
              </a:ext>
            </a:extLst>
          </p:cNvPr>
          <p:cNvSpPr txBox="1"/>
          <p:nvPr/>
        </p:nvSpPr>
        <p:spPr>
          <a:xfrm flipH="1">
            <a:off x="5579666" y="3671172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2B2FF48-80CF-456C-B69E-642CDE41FF26}"/>
              </a:ext>
            </a:extLst>
          </p:cNvPr>
          <p:cNvSpPr txBox="1"/>
          <p:nvPr/>
        </p:nvSpPr>
        <p:spPr>
          <a:xfrm flipH="1">
            <a:off x="5875958" y="3671172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160AB82-D897-4953-8ED3-9DBD2B0E17BD}"/>
              </a:ext>
            </a:extLst>
          </p:cNvPr>
          <p:cNvSpPr txBox="1"/>
          <p:nvPr/>
        </p:nvSpPr>
        <p:spPr>
          <a:xfrm flipH="1">
            <a:off x="6172250" y="3640395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3A38DB5-28CD-4512-B37A-B47FB373881A}"/>
              </a:ext>
            </a:extLst>
          </p:cNvPr>
          <p:cNvSpPr txBox="1"/>
          <p:nvPr/>
        </p:nvSpPr>
        <p:spPr>
          <a:xfrm>
            <a:off x="6553432" y="3678955"/>
            <a:ext cx="1312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s-C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onstante</a:t>
            </a:r>
            <a:endParaRPr lang="es-CL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D91C297-7562-491F-BA5E-F9D1B04A6153}"/>
              </a:ext>
            </a:extLst>
          </p:cNvPr>
          <p:cNvSpPr txBox="1"/>
          <p:nvPr/>
        </p:nvSpPr>
        <p:spPr>
          <a:xfrm>
            <a:off x="3147175" y="4255649"/>
            <a:ext cx="8068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¿Cómo obtenemos el total de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</a:rPr>
              <a:t>personas obesas y con peso normal haciendo </a:t>
            </a:r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uso de la constante? </a:t>
            </a:r>
            <a:endParaRPr lang="es-CL" sz="240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F4B0DAC-7FAE-4194-AD67-62454E56FB91}"/>
              </a:ext>
            </a:extLst>
          </p:cNvPr>
          <p:cNvSpPr txBox="1"/>
          <p:nvPr/>
        </p:nvSpPr>
        <p:spPr>
          <a:xfrm>
            <a:off x="3147175" y="5086646"/>
            <a:ext cx="8165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</a:rPr>
              <a:t>La constante se multiplica por el número de personas obesas (3) y personas con peso normal (2) </a:t>
            </a:r>
            <a:endParaRPr lang="es-CL" sz="24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6D9F91A-E755-49BB-B498-20D5D264859F}"/>
              </a:ext>
            </a:extLst>
          </p:cNvPr>
          <p:cNvSpPr txBox="1"/>
          <p:nvPr/>
        </p:nvSpPr>
        <p:spPr>
          <a:xfrm>
            <a:off x="1237002" y="4522217"/>
            <a:ext cx="89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: 2</a:t>
            </a:r>
          </a:p>
        </p:txBody>
      </p:sp>
      <p:sp>
        <p:nvSpPr>
          <p:cNvPr id="46" name="Cerrar llave 45">
            <a:extLst>
              <a:ext uri="{FF2B5EF4-FFF2-40B4-BE49-F238E27FC236}">
                <a16:creationId xmlns:a16="http://schemas.microsoft.com/office/drawing/2014/main" id="{1DF1481B-C31D-4581-ABE1-57037EF5FC44}"/>
              </a:ext>
            </a:extLst>
          </p:cNvPr>
          <p:cNvSpPr/>
          <p:nvPr/>
        </p:nvSpPr>
        <p:spPr>
          <a:xfrm rot="5400000">
            <a:off x="1196329" y="5271240"/>
            <a:ext cx="49428" cy="496520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47" name="Cerrar llave 46">
            <a:extLst>
              <a:ext uri="{FF2B5EF4-FFF2-40B4-BE49-F238E27FC236}">
                <a16:creationId xmlns:a16="http://schemas.microsoft.com/office/drawing/2014/main" id="{830D740C-6625-4A9B-8FBF-821A89DF9777}"/>
              </a:ext>
            </a:extLst>
          </p:cNvPr>
          <p:cNvSpPr/>
          <p:nvPr/>
        </p:nvSpPr>
        <p:spPr>
          <a:xfrm rot="16200000" flipH="1">
            <a:off x="2184480" y="5182077"/>
            <a:ext cx="45719" cy="65269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>
              <a:solidFill>
                <a:srgbClr val="00B050"/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D736701-1509-4365-BB17-856BA4CA671E}"/>
              </a:ext>
            </a:extLst>
          </p:cNvPr>
          <p:cNvSpPr txBox="1"/>
          <p:nvPr/>
        </p:nvSpPr>
        <p:spPr>
          <a:xfrm>
            <a:off x="972783" y="5622574"/>
            <a:ext cx="57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7891486-C639-4820-BC30-DD34A0050B8A}"/>
              </a:ext>
            </a:extLst>
          </p:cNvPr>
          <p:cNvSpPr txBox="1"/>
          <p:nvPr/>
        </p:nvSpPr>
        <p:spPr>
          <a:xfrm>
            <a:off x="1918026" y="5614152"/>
            <a:ext cx="57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DD5B286-B415-4EAE-BD07-A55F72F5C049}"/>
              </a:ext>
            </a:extLst>
          </p:cNvPr>
          <p:cNvSpPr txBox="1"/>
          <p:nvPr/>
        </p:nvSpPr>
        <p:spPr>
          <a:xfrm flipH="1">
            <a:off x="1585883" y="5577879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1042286-02E0-47F7-B3DE-2836CD017739}"/>
              </a:ext>
            </a:extLst>
          </p:cNvPr>
          <p:cNvSpPr txBox="1"/>
          <p:nvPr/>
        </p:nvSpPr>
        <p:spPr>
          <a:xfrm flipH="1">
            <a:off x="811894" y="5040479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F3FBE09-90CB-43AC-B4FC-1FB57D01F233}"/>
              </a:ext>
            </a:extLst>
          </p:cNvPr>
          <p:cNvSpPr txBox="1"/>
          <p:nvPr/>
        </p:nvSpPr>
        <p:spPr>
          <a:xfrm flipH="1">
            <a:off x="1051601" y="4976060"/>
            <a:ext cx="370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41234F2-F50B-41D7-BB37-5DB403650867}"/>
              </a:ext>
            </a:extLst>
          </p:cNvPr>
          <p:cNvSpPr txBox="1"/>
          <p:nvPr/>
        </p:nvSpPr>
        <p:spPr>
          <a:xfrm flipH="1">
            <a:off x="1286418" y="5029768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613DBE1-1132-458A-9364-5F9CA6072A9C}"/>
              </a:ext>
            </a:extLst>
          </p:cNvPr>
          <p:cNvSpPr txBox="1"/>
          <p:nvPr/>
        </p:nvSpPr>
        <p:spPr>
          <a:xfrm flipH="1">
            <a:off x="1564719" y="4990604"/>
            <a:ext cx="37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55CC062-83B6-4385-BE06-741A4168D62F}"/>
              </a:ext>
            </a:extLst>
          </p:cNvPr>
          <p:cNvSpPr txBox="1"/>
          <p:nvPr/>
        </p:nvSpPr>
        <p:spPr>
          <a:xfrm flipH="1">
            <a:off x="1788850" y="5022981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A98A32F9-36D0-4F37-8F65-A8BB7CE186B4}"/>
              </a:ext>
            </a:extLst>
          </p:cNvPr>
          <p:cNvSpPr txBox="1"/>
          <p:nvPr/>
        </p:nvSpPr>
        <p:spPr>
          <a:xfrm flipH="1">
            <a:off x="2012723" y="4956381"/>
            <a:ext cx="370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FC10048-F342-4A50-A99C-C2A2BDA0319A}"/>
              </a:ext>
            </a:extLst>
          </p:cNvPr>
          <p:cNvSpPr txBox="1"/>
          <p:nvPr/>
        </p:nvSpPr>
        <p:spPr>
          <a:xfrm flipH="1">
            <a:off x="2205212" y="5022851"/>
            <a:ext cx="3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91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8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08C6ED8-C8EF-480F-9313-4D04E81C9AAD}"/>
              </a:ext>
            </a:extLst>
          </p:cNvPr>
          <p:cNvSpPr txBox="1"/>
          <p:nvPr/>
        </p:nvSpPr>
        <p:spPr>
          <a:xfrm>
            <a:off x="3524436" y="434583"/>
            <a:ext cx="330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Desafíos con razones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5E6CB9-AB56-4512-93EA-A3A01949FFA7}"/>
              </a:ext>
            </a:extLst>
          </p:cNvPr>
          <p:cNvSpPr txBox="1"/>
          <p:nvPr/>
        </p:nvSpPr>
        <p:spPr>
          <a:xfrm>
            <a:off x="1265065" y="3371093"/>
            <a:ext cx="7135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Resuelve el problema como estimes conveniente. </a:t>
            </a:r>
            <a:endParaRPr lang="es-CL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9694E2-68D2-4EF8-AFDA-A5DB8AEAC72B}"/>
              </a:ext>
            </a:extLst>
          </p:cNvPr>
          <p:cNvSpPr txBox="1"/>
          <p:nvPr/>
        </p:nvSpPr>
        <p:spPr>
          <a:xfrm>
            <a:off x="1236214" y="1107610"/>
            <a:ext cx="99940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preparar 1 bidón de 5 litros de jugo, se mezclan por cada 4 litros de agua, 1 litro de concentrado de fruta. 	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E13549-7EAB-483D-85AC-28F97A3F4583}"/>
              </a:ext>
            </a:extLst>
          </p:cNvPr>
          <p:cNvSpPr txBox="1"/>
          <p:nvPr/>
        </p:nvSpPr>
        <p:spPr>
          <a:xfrm>
            <a:off x="1236214" y="2169297"/>
            <a:ext cx="841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Javiera tiene 20 litros de agua, ¿cuantos litros de fruta concentrado necesita para mantener la mezcla?</a:t>
            </a:r>
          </a:p>
        </p:txBody>
      </p:sp>
    </p:spTree>
    <p:extLst>
      <p:ext uri="{BB962C8B-B14F-4D97-AF65-F5344CB8AC3E}">
        <p14:creationId xmlns:p14="http://schemas.microsoft.com/office/powerpoint/2010/main" val="11102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9E04D98-1F39-4523-909A-7194D48F480B}"/>
              </a:ext>
            </a:extLst>
          </p:cNvPr>
          <p:cNvSpPr txBox="1"/>
          <p:nvPr/>
        </p:nvSpPr>
        <p:spPr>
          <a:xfrm>
            <a:off x="1094171" y="1196388"/>
            <a:ext cx="10233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Pedro asiste al gimnasio y utiliza la máquina de trotar. Pedro determina que recorre 8 metros cada 2 minutos. ¿Cuántos metros recorre en 30 minutos?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BC03D7-D60F-49A7-A3D8-B93DF510A90C}"/>
              </a:ext>
            </a:extLst>
          </p:cNvPr>
          <p:cNvSpPr txBox="1"/>
          <p:nvPr/>
        </p:nvSpPr>
        <p:spPr>
          <a:xfrm>
            <a:off x="3524436" y="434583"/>
            <a:ext cx="330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Desafíos con razones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7D6E6C-47BF-41E3-9615-61D2D89F8326}"/>
              </a:ext>
            </a:extLst>
          </p:cNvPr>
          <p:cNvSpPr txBox="1"/>
          <p:nvPr/>
        </p:nvSpPr>
        <p:spPr>
          <a:xfrm>
            <a:off x="1194043" y="3095885"/>
            <a:ext cx="7135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Resuelve el problema como estimes conveniente.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2420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448</Words>
  <Application>Microsoft Office PowerPoint</Application>
  <PresentationFormat>Panorámica</PresentationFormat>
  <Paragraphs>73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Desafíos con razones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Elias Castro Díaz</dc:creator>
  <cp:lastModifiedBy>Carlos Elias Castro Díaz</cp:lastModifiedBy>
  <cp:revision>17</cp:revision>
  <dcterms:created xsi:type="dcterms:W3CDTF">2021-05-17T21:54:05Z</dcterms:created>
  <dcterms:modified xsi:type="dcterms:W3CDTF">2021-05-27T17:44:22Z</dcterms:modified>
</cp:coreProperties>
</file>