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8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8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1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1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6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54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60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9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2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1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8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8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9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13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1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92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4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76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068B32-24E2-4C80-834D-4BA46F9D0220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8E0C11-DB42-4D90-AE8D-F671409771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BAA51F4-64C5-4BB0-8C9A-B915243C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32D14E-22B1-4D17-8A55-46BB5CE6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C8F6961-7AB4-4759-BF63-9E06BFFB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9">
            <a:extLst>
              <a:ext uri="{FF2B5EF4-FFF2-40B4-BE49-F238E27FC236}">
                <a16:creationId xmlns:a16="http://schemas.microsoft.com/office/drawing/2014/main" id="{A72801F6-3F12-4634-A6F2-1D994271C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uadro de texto 226">
            <a:extLst>
              <a:ext uri="{FF2B5EF4-FFF2-40B4-BE49-F238E27FC236}">
                <a16:creationId xmlns:a16="http://schemas.microsoft.com/office/drawing/2014/main" id="{D2020420-19FE-4788-A284-D1DF774D5652}"/>
              </a:ext>
            </a:extLst>
          </p:cNvPr>
          <p:cNvSpPr txBox="1"/>
          <p:nvPr/>
        </p:nvSpPr>
        <p:spPr>
          <a:xfrm>
            <a:off x="1102619" y="4404852"/>
            <a:ext cx="9989677" cy="1054745"/>
          </a:xfrm>
          <a:prstGeom prst="ellipse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CascadeDown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46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3BFCD6DA-5CAD-422C-9DDE-BB7A4B81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3CA0524A-2BE2-486D-9AA0-EE3B728D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1C33DC7-4A10-419A-B1E9-2294EF824470}"/>
              </a:ext>
            </a:extLst>
          </p:cNvPr>
          <p:cNvSpPr txBox="1"/>
          <p:nvPr/>
        </p:nvSpPr>
        <p:spPr>
          <a:xfrm>
            <a:off x="2974019" y="2211857"/>
            <a:ext cx="606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Arial" panose="020B0604020202020204" pitchFamily="34" charset="0"/>
                <a:cs typeface="Arial" panose="020B0604020202020204" pitchFamily="34" charset="0"/>
              </a:rPr>
              <a:t>Multiplicación con las manos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0277FB-0D86-4DB1-BEFC-5BAAFB84EE6A}"/>
              </a:ext>
            </a:extLst>
          </p:cNvPr>
          <p:cNvSpPr txBox="1"/>
          <p:nvPr/>
        </p:nvSpPr>
        <p:spPr>
          <a:xfrm>
            <a:off x="4090555" y="4534134"/>
            <a:ext cx="4236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Departamento de Matemática</a:t>
            </a:r>
          </a:p>
          <a:p>
            <a:pPr algn="ctr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Profesor: Carlos Castro Díaz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010C90-5660-4539-B836-6D908CAE4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535" y="1257341"/>
            <a:ext cx="1031468" cy="952730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E5E7AE-9387-4A2D-B170-8A006081D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351" y="2988424"/>
            <a:ext cx="1185086" cy="11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4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BAA51F4-64C5-4BB0-8C9A-B915243C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32D14E-22B1-4D17-8A55-46BB5CE6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C8F6961-7AB4-4759-BF63-9E06BFFB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9">
            <a:extLst>
              <a:ext uri="{FF2B5EF4-FFF2-40B4-BE49-F238E27FC236}">
                <a16:creationId xmlns:a16="http://schemas.microsoft.com/office/drawing/2014/main" id="{A72801F6-3F12-4634-A6F2-1D994271C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uadro de texto 226">
            <a:extLst>
              <a:ext uri="{FF2B5EF4-FFF2-40B4-BE49-F238E27FC236}">
                <a16:creationId xmlns:a16="http://schemas.microsoft.com/office/drawing/2014/main" id="{D2020420-19FE-4788-A284-D1DF774D5652}"/>
              </a:ext>
            </a:extLst>
          </p:cNvPr>
          <p:cNvSpPr txBox="1"/>
          <p:nvPr/>
        </p:nvSpPr>
        <p:spPr>
          <a:xfrm>
            <a:off x="1102619" y="4404852"/>
            <a:ext cx="9989677" cy="1054745"/>
          </a:xfrm>
          <a:prstGeom prst="ellipse">
            <a:avLst/>
          </a:prstGeom>
        </p:spPr>
        <p:txBody>
          <a:bodyPr rot="0" spcFirstLastPara="0" vert="horz" lIns="91440" tIns="45720" rIns="91440" bIns="45720" numCol="1" spcCol="0" rtlCol="0" fromWordArt="0" anchor="b" anchorCtr="0" forceAA="0" compatLnSpc="1">
            <a:prstTxWarp prst="textCascadeDown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6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Curiosidades Matemáticas</a:t>
            </a:r>
            <a:endParaRPr lang="en-US" sz="46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3BFCD6DA-5CAD-422C-9DDE-BB7A4B81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C7CA4EA-70DF-4C9A-8A86-351E2EDC4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535" y="1257341"/>
            <a:ext cx="3029308" cy="2798064"/>
          </a:xfrm>
          <a:prstGeom prst="rect">
            <a:avLst/>
          </a:prstGeom>
        </p:spPr>
      </p:pic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98F25-C47D-4159-99A1-EE999DD07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517" y="1257341"/>
            <a:ext cx="2982147" cy="2798064"/>
          </a:xfrm>
          <a:prstGeom prst="rect">
            <a:avLst/>
          </a:prstGeom>
        </p:spPr>
      </p:pic>
      <p:cxnSp>
        <p:nvCxnSpPr>
          <p:cNvPr id="53" name="Straight Connector 33">
            <a:extLst>
              <a:ext uri="{FF2B5EF4-FFF2-40B4-BE49-F238E27FC236}">
                <a16:creationId xmlns:a16="http://schemas.microsoft.com/office/drawing/2014/main" id="{3CA0524A-2BE2-486D-9AA0-EE3B728D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5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ECA04B-B063-4D61-B1CF-D9A16D4CF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15" y="3429000"/>
            <a:ext cx="2495898" cy="23053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E9AE4E-B533-4E4E-B24F-9ACB601ED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87" y="3406622"/>
            <a:ext cx="2314898" cy="2172003"/>
          </a:xfrm>
          <a:prstGeom prst="rect">
            <a:avLst/>
          </a:prstGeom>
        </p:spPr>
      </p:pic>
      <p:sp>
        <p:nvSpPr>
          <p:cNvPr id="6" name="Cuadro de texto 226">
            <a:extLst>
              <a:ext uri="{FF2B5EF4-FFF2-40B4-BE49-F238E27FC236}">
                <a16:creationId xmlns:a16="http://schemas.microsoft.com/office/drawing/2014/main" id="{170593C0-5609-4BEB-9291-51A8F5BCE246}"/>
              </a:ext>
            </a:extLst>
          </p:cNvPr>
          <p:cNvSpPr txBox="1"/>
          <p:nvPr/>
        </p:nvSpPr>
        <p:spPr>
          <a:xfrm>
            <a:off x="3374364" y="575236"/>
            <a:ext cx="4651049" cy="5483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Curiosidades matemáticas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7E8EC9-C710-4F2E-8BCC-23F49287217B}"/>
              </a:ext>
            </a:extLst>
          </p:cNvPr>
          <p:cNvSpPr/>
          <p:nvPr/>
        </p:nvSpPr>
        <p:spPr>
          <a:xfrm>
            <a:off x="1108549" y="1546487"/>
            <a:ext cx="3525595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Multiplicando con las:   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Print Crossword Puzzle: LAS PARTES DEL CUERPO (biología - 1º primaria)">
            <a:extLst>
              <a:ext uri="{FF2B5EF4-FFF2-40B4-BE49-F238E27FC236}">
                <a16:creationId xmlns:a16="http://schemas.microsoft.com/office/drawing/2014/main" id="{AC492F1A-2235-467F-8BD5-F5234A4E034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0" r="50139" b="32177"/>
          <a:stretch/>
        </p:blipFill>
        <p:spPr bwMode="auto">
          <a:xfrm>
            <a:off x="5181727" y="1474888"/>
            <a:ext cx="1761997" cy="1063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2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226">
            <a:extLst>
              <a:ext uri="{FF2B5EF4-FFF2-40B4-BE49-F238E27FC236}">
                <a16:creationId xmlns:a16="http://schemas.microsoft.com/office/drawing/2014/main" id="{AE2DEB00-B793-4FE0-A3D1-C71B91CB6A03}"/>
              </a:ext>
            </a:extLst>
          </p:cNvPr>
          <p:cNvSpPr txBox="1"/>
          <p:nvPr/>
        </p:nvSpPr>
        <p:spPr>
          <a:xfrm>
            <a:off x="3374364" y="575236"/>
            <a:ext cx="4651049" cy="5483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Curiosidades matemáticas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818EAA-8991-479D-B499-0C5F8B0E33D7}"/>
              </a:ext>
            </a:extLst>
          </p:cNvPr>
          <p:cNvSpPr/>
          <p:nvPr/>
        </p:nvSpPr>
        <p:spPr>
          <a:xfrm>
            <a:off x="1162974" y="1401323"/>
            <a:ext cx="10315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</a:rPr>
              <a:t>Pamela descubrió que con los dedos de sus manos podía multiplicar, observa lo que hizo:</a:t>
            </a:r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69B231-AC5C-4BB7-BBC6-72208F26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9747">
            <a:off x="3698263" y="2839711"/>
            <a:ext cx="2495898" cy="23053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EDC8CA-63A9-46FB-A9AC-092163DC0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59449">
            <a:off x="6056144" y="3282336"/>
            <a:ext cx="2314898" cy="217200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76A0DA8C-DA62-4287-A223-E6C75532F0E8}"/>
              </a:ext>
            </a:extLst>
          </p:cNvPr>
          <p:cNvSpPr/>
          <p:nvPr/>
        </p:nvSpPr>
        <p:spPr>
          <a:xfrm>
            <a:off x="5699887" y="3835154"/>
            <a:ext cx="913977" cy="577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03FB0F7D-2955-4797-97E2-6D048E8E9EB4}"/>
              </a:ext>
            </a:extLst>
          </p:cNvPr>
          <p:cNvSpPr/>
          <p:nvPr/>
        </p:nvSpPr>
        <p:spPr>
          <a:xfrm rot="5400000">
            <a:off x="5915552" y="4499468"/>
            <a:ext cx="106274" cy="202854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683CBD-1163-4F93-B2DB-32DC5766269E}"/>
              </a:ext>
            </a:extLst>
          </p:cNvPr>
          <p:cNvSpPr txBox="1"/>
          <p:nvPr/>
        </p:nvSpPr>
        <p:spPr>
          <a:xfrm>
            <a:off x="5680836" y="5618912"/>
            <a:ext cx="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9797D207-4313-43B5-A02F-DFB08E8BDAA6}"/>
              </a:ext>
            </a:extLst>
          </p:cNvPr>
          <p:cNvSpPr/>
          <p:nvPr/>
        </p:nvSpPr>
        <p:spPr>
          <a:xfrm rot="5400000" flipH="1">
            <a:off x="5917280" y="1712279"/>
            <a:ext cx="86409" cy="202854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A47F46-C6DF-4079-AE3B-BA54897D3700}"/>
              </a:ext>
            </a:extLst>
          </p:cNvPr>
          <p:cNvSpPr txBox="1"/>
          <p:nvPr/>
        </p:nvSpPr>
        <p:spPr>
          <a:xfrm>
            <a:off x="5680837" y="2007238"/>
            <a:ext cx="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24A79B95-20FF-41F1-814E-7A185BE2B7BF}"/>
              </a:ext>
            </a:extLst>
          </p:cNvPr>
          <p:cNvSpPr/>
          <p:nvPr/>
        </p:nvSpPr>
        <p:spPr>
          <a:xfrm rot="10800000" flipH="1">
            <a:off x="8930936" y="2769756"/>
            <a:ext cx="194031" cy="27332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FD617C3-99F8-4CAE-AB86-AF3C344BCD70}"/>
              </a:ext>
            </a:extLst>
          </p:cNvPr>
          <p:cNvSpPr txBox="1"/>
          <p:nvPr/>
        </p:nvSpPr>
        <p:spPr>
          <a:xfrm>
            <a:off x="9597369" y="3828641"/>
            <a:ext cx="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51227A-AAD4-4AAF-841D-8A12EFC13FC5}"/>
              </a:ext>
            </a:extLst>
          </p:cNvPr>
          <p:cNvSpPr txBox="1"/>
          <p:nvPr/>
        </p:nvSpPr>
        <p:spPr>
          <a:xfrm>
            <a:off x="1353193" y="3761564"/>
            <a:ext cx="127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CL" dirty="0"/>
              <a:t>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CL" dirty="0"/>
              <a:t>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9 = ? </a:t>
            </a:r>
          </a:p>
        </p:txBody>
      </p:sp>
    </p:spTree>
    <p:extLst>
      <p:ext uri="{BB962C8B-B14F-4D97-AF65-F5344CB8AC3E}">
        <p14:creationId xmlns:p14="http://schemas.microsoft.com/office/powerpoint/2010/main" val="33818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E109089-7A98-4837-8F29-D0934139D182}"/>
              </a:ext>
            </a:extLst>
          </p:cNvPr>
          <p:cNvSpPr/>
          <p:nvPr/>
        </p:nvSpPr>
        <p:spPr>
          <a:xfrm>
            <a:off x="1284886" y="860036"/>
            <a:ext cx="4995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</a:rPr>
              <a:t>¿Qué hizo Pamela para obtener 2?</a:t>
            </a:r>
            <a:endParaRPr lang="es-CL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00EFF-7ABD-47BB-8273-2B4B967DFB1F}"/>
              </a:ext>
            </a:extLst>
          </p:cNvPr>
          <p:cNvSpPr/>
          <p:nvPr/>
        </p:nvSpPr>
        <p:spPr>
          <a:xfrm>
            <a:off x="1318881" y="3071689"/>
            <a:ext cx="51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</a:rPr>
              <a:t>¿Qué hizo Pamela para obtener 70?</a:t>
            </a:r>
            <a:endParaRPr lang="es-CL" sz="2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4B0D3DB-6425-48B1-B022-9B83CF7094A0}"/>
              </a:ext>
            </a:extLst>
          </p:cNvPr>
          <p:cNvSpPr/>
          <p:nvPr/>
        </p:nvSpPr>
        <p:spPr>
          <a:xfrm>
            <a:off x="2911352" y="4926821"/>
            <a:ext cx="32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</a:rPr>
              <a:t>¿Cómo obtuvo el 72? </a:t>
            </a:r>
            <a:endParaRPr lang="es-CL" sz="2400" dirty="0"/>
          </a:p>
        </p:txBody>
      </p:sp>
      <p:sp>
        <p:nvSpPr>
          <p:cNvPr id="17" name="Cuadro de texto 226">
            <a:extLst>
              <a:ext uri="{FF2B5EF4-FFF2-40B4-BE49-F238E27FC236}">
                <a16:creationId xmlns:a16="http://schemas.microsoft.com/office/drawing/2014/main" id="{EA14E54D-4CB9-47BA-873A-1A85D5F290EC}"/>
              </a:ext>
            </a:extLst>
          </p:cNvPr>
          <p:cNvSpPr txBox="1"/>
          <p:nvPr/>
        </p:nvSpPr>
        <p:spPr>
          <a:xfrm>
            <a:off x="3480972" y="318055"/>
            <a:ext cx="4651049" cy="5483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Curiosidades matemáticas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AA308C3-7328-4EF3-999E-91B09921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60" y="1941050"/>
            <a:ext cx="1001798" cy="9253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5BA9AE7-1850-4BAC-BED2-521094FD2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29981">
            <a:off x="2446778" y="1986104"/>
            <a:ext cx="929149" cy="871794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E8044E41-A618-4D2A-BEB5-ACE2C6A307D8}"/>
              </a:ext>
            </a:extLst>
          </p:cNvPr>
          <p:cNvSpPr/>
          <p:nvPr/>
        </p:nvSpPr>
        <p:spPr>
          <a:xfrm rot="21118928">
            <a:off x="1552823" y="1790980"/>
            <a:ext cx="1385042" cy="4753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A859D84-66D2-4FCC-9BFB-32C61D45675B}"/>
              </a:ext>
            </a:extLst>
          </p:cNvPr>
          <p:cNvSpPr/>
          <p:nvPr/>
        </p:nvSpPr>
        <p:spPr>
          <a:xfrm>
            <a:off x="3493435" y="2051999"/>
            <a:ext cx="677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latin typeface="Arial" panose="020B0604020202020204" pitchFamily="34" charset="0"/>
              </a:rPr>
              <a:t>Los dedos sobre la unión se multiplican entre sí.</a:t>
            </a:r>
            <a:endParaRPr lang="es-CL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FE517D-C2CF-487C-8886-7362A6548AFF}"/>
              </a:ext>
            </a:extLst>
          </p:cNvPr>
          <p:cNvSpPr txBox="1"/>
          <p:nvPr/>
        </p:nvSpPr>
        <p:spPr>
          <a:xfrm>
            <a:off x="1607169" y="1390486"/>
            <a:ext cx="10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L" dirty="0"/>
              <a:t> •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 =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5FD8375-A017-4739-AE26-9E4B5E38B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60" y="3620607"/>
            <a:ext cx="1001798" cy="9253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16D7586-7018-4D80-86D8-7EDB081D4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29981">
            <a:off x="2446778" y="3665661"/>
            <a:ext cx="929149" cy="871794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BB0E8FE3-8814-4071-AB5B-033ECB1400B5}"/>
              </a:ext>
            </a:extLst>
          </p:cNvPr>
          <p:cNvSpPr/>
          <p:nvPr/>
        </p:nvSpPr>
        <p:spPr>
          <a:xfrm rot="21118928">
            <a:off x="2151306" y="3947798"/>
            <a:ext cx="589699" cy="2709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AF04404-7747-4DE2-9897-29AABEFB90B7}"/>
              </a:ext>
            </a:extLst>
          </p:cNvPr>
          <p:cNvSpPr/>
          <p:nvPr/>
        </p:nvSpPr>
        <p:spPr>
          <a:xfrm>
            <a:off x="3342162" y="3699216"/>
            <a:ext cx="850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Cada dedo a partir de la unión entre ambos tiene un valor 10.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3FB6DA-1D6C-4E6B-B9E8-E2C417143D50}"/>
              </a:ext>
            </a:extLst>
          </p:cNvPr>
          <p:cNvSpPr txBox="1"/>
          <p:nvPr/>
        </p:nvSpPr>
        <p:spPr>
          <a:xfrm>
            <a:off x="3873851" y="5401788"/>
            <a:ext cx="155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Sumando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1939486-9FE8-491D-8195-04328430747C}"/>
              </a:ext>
            </a:extLst>
          </p:cNvPr>
          <p:cNvSpPr txBox="1"/>
          <p:nvPr/>
        </p:nvSpPr>
        <p:spPr>
          <a:xfrm>
            <a:off x="3598280" y="4326371"/>
            <a:ext cx="60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9E382C9-7A32-4068-B1DA-96433068E9E9}"/>
              </a:ext>
            </a:extLst>
          </p:cNvPr>
          <p:cNvSpPr txBox="1"/>
          <p:nvPr/>
        </p:nvSpPr>
        <p:spPr>
          <a:xfrm>
            <a:off x="8799592" y="4309832"/>
            <a:ext cx="33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3742701-E4A5-475A-A98B-2CD67B671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22" t="34526" r="15824" b="14781"/>
          <a:stretch/>
        </p:blipFill>
        <p:spPr>
          <a:xfrm>
            <a:off x="8692308" y="398132"/>
            <a:ext cx="3025559" cy="15228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4033BF9-2683-4CC9-B977-7FEA3F8EA05F}"/>
              </a:ext>
            </a:extLst>
          </p:cNvPr>
          <p:cNvSpPr txBox="1"/>
          <p:nvPr/>
        </p:nvSpPr>
        <p:spPr>
          <a:xfrm>
            <a:off x="2490889" y="1390486"/>
            <a:ext cx="48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L" sz="2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D461C28-8E8C-4F34-9E51-044E4FA69977}"/>
              </a:ext>
            </a:extLst>
          </p:cNvPr>
          <p:cNvSpPr txBox="1"/>
          <p:nvPr/>
        </p:nvSpPr>
        <p:spPr>
          <a:xfrm>
            <a:off x="4027760" y="4326371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2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74540CF-8BFE-4A59-95F8-03964561CF26}"/>
              </a:ext>
            </a:extLst>
          </p:cNvPr>
          <p:cNvSpPr txBox="1"/>
          <p:nvPr/>
        </p:nvSpPr>
        <p:spPr>
          <a:xfrm>
            <a:off x="4283884" y="4326371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0419F72-F897-4241-99BD-D75F42B7C0F1}"/>
              </a:ext>
            </a:extLst>
          </p:cNvPr>
          <p:cNvSpPr txBox="1"/>
          <p:nvPr/>
        </p:nvSpPr>
        <p:spPr>
          <a:xfrm>
            <a:off x="7270786" y="4309833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24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178D5F-B7A0-4522-864F-F210696EC705}"/>
              </a:ext>
            </a:extLst>
          </p:cNvPr>
          <p:cNvSpPr txBox="1"/>
          <p:nvPr/>
        </p:nvSpPr>
        <p:spPr>
          <a:xfrm>
            <a:off x="6609964" y="4321604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24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28EBA91-88F9-4322-84C0-8E296179929B}"/>
              </a:ext>
            </a:extLst>
          </p:cNvPr>
          <p:cNvSpPr txBox="1"/>
          <p:nvPr/>
        </p:nvSpPr>
        <p:spPr>
          <a:xfrm>
            <a:off x="5920376" y="4312756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2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B39699D-8333-4199-B945-DD82FD1F2B07}"/>
              </a:ext>
            </a:extLst>
          </p:cNvPr>
          <p:cNvSpPr txBox="1"/>
          <p:nvPr/>
        </p:nvSpPr>
        <p:spPr>
          <a:xfrm>
            <a:off x="5319622" y="4325484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24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2CE77D4-4C27-4A40-9DC2-8F4FD785128D}"/>
              </a:ext>
            </a:extLst>
          </p:cNvPr>
          <p:cNvSpPr txBox="1"/>
          <p:nvPr/>
        </p:nvSpPr>
        <p:spPr>
          <a:xfrm>
            <a:off x="4650735" y="4341666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24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BA7679F-2750-4D67-92AC-E2EF25312CFB}"/>
              </a:ext>
            </a:extLst>
          </p:cNvPr>
          <p:cNvSpPr txBox="1"/>
          <p:nvPr/>
        </p:nvSpPr>
        <p:spPr>
          <a:xfrm>
            <a:off x="4909564" y="4330568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710F70A-43F3-4A9D-B1D2-980CBC960F3E}"/>
              </a:ext>
            </a:extLst>
          </p:cNvPr>
          <p:cNvSpPr txBox="1"/>
          <p:nvPr/>
        </p:nvSpPr>
        <p:spPr>
          <a:xfrm>
            <a:off x="5513670" y="4330013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1F8F18B-579D-4D55-9FA0-79D167EF8A6C}"/>
              </a:ext>
            </a:extLst>
          </p:cNvPr>
          <p:cNvSpPr txBox="1"/>
          <p:nvPr/>
        </p:nvSpPr>
        <p:spPr>
          <a:xfrm>
            <a:off x="6153726" y="4317180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B47D392-0EBC-4180-AD2F-1C4346E08D13}"/>
              </a:ext>
            </a:extLst>
          </p:cNvPr>
          <p:cNvSpPr txBox="1"/>
          <p:nvPr/>
        </p:nvSpPr>
        <p:spPr>
          <a:xfrm>
            <a:off x="7476687" y="4325483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070EA57-E19E-4B25-BFCC-3D275ECC5C52}"/>
              </a:ext>
            </a:extLst>
          </p:cNvPr>
          <p:cNvSpPr txBox="1"/>
          <p:nvPr/>
        </p:nvSpPr>
        <p:spPr>
          <a:xfrm>
            <a:off x="6865221" y="4321604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390ED03-D8DB-4A1D-9FE7-1AE0718F0465}"/>
              </a:ext>
            </a:extLst>
          </p:cNvPr>
          <p:cNvSpPr txBox="1"/>
          <p:nvPr/>
        </p:nvSpPr>
        <p:spPr>
          <a:xfrm>
            <a:off x="8072329" y="4291891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C27B834-4353-4492-884D-516EA181E253}"/>
              </a:ext>
            </a:extLst>
          </p:cNvPr>
          <p:cNvSpPr txBox="1"/>
          <p:nvPr/>
        </p:nvSpPr>
        <p:spPr>
          <a:xfrm>
            <a:off x="7845560" y="4343399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sz="24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C97FBD2-6ABE-4DCE-9405-304C445B9700}"/>
              </a:ext>
            </a:extLst>
          </p:cNvPr>
          <p:cNvSpPr txBox="1"/>
          <p:nvPr/>
        </p:nvSpPr>
        <p:spPr>
          <a:xfrm>
            <a:off x="9439648" y="4341665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CL" sz="24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96605E-EF20-4E38-8546-9F02EE0DABED}"/>
              </a:ext>
            </a:extLst>
          </p:cNvPr>
          <p:cNvSpPr txBox="1"/>
          <p:nvPr/>
        </p:nvSpPr>
        <p:spPr>
          <a:xfrm>
            <a:off x="9729063" y="4341664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•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45B277B-41A6-4029-97C2-3CAF2A526627}"/>
              </a:ext>
            </a:extLst>
          </p:cNvPr>
          <p:cNvSpPr txBox="1"/>
          <p:nvPr/>
        </p:nvSpPr>
        <p:spPr>
          <a:xfrm>
            <a:off x="9987837" y="4325483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5F978D7-9E11-4679-AC03-32713C5BC7DF}"/>
              </a:ext>
            </a:extLst>
          </p:cNvPr>
          <p:cNvSpPr txBox="1"/>
          <p:nvPr/>
        </p:nvSpPr>
        <p:spPr>
          <a:xfrm>
            <a:off x="10475939" y="4317180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sz="24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A965F08-10D0-4696-89B1-AC06ECEB1986}"/>
              </a:ext>
            </a:extLst>
          </p:cNvPr>
          <p:cNvSpPr txBox="1"/>
          <p:nvPr/>
        </p:nvSpPr>
        <p:spPr>
          <a:xfrm>
            <a:off x="10762609" y="4317180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34080A4-A778-4FFC-9D0B-10434A1D8B68}"/>
              </a:ext>
            </a:extLst>
          </p:cNvPr>
          <p:cNvSpPr txBox="1"/>
          <p:nvPr/>
        </p:nvSpPr>
        <p:spPr>
          <a:xfrm>
            <a:off x="5556510" y="5401788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0599EA8-11A0-4062-95D1-2FE56BE71553}"/>
              </a:ext>
            </a:extLst>
          </p:cNvPr>
          <p:cNvSpPr txBox="1"/>
          <p:nvPr/>
        </p:nvSpPr>
        <p:spPr>
          <a:xfrm>
            <a:off x="6011924" y="5415090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CL" sz="24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71E0271-6923-4276-B9A8-1E7DC34BE3A8}"/>
              </a:ext>
            </a:extLst>
          </p:cNvPr>
          <p:cNvSpPr txBox="1"/>
          <p:nvPr/>
        </p:nvSpPr>
        <p:spPr>
          <a:xfrm>
            <a:off x="6327082" y="5401787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L" sz="24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2BFA218-DCBC-43E3-A2E3-2249EAE8CB45}"/>
              </a:ext>
            </a:extLst>
          </p:cNvPr>
          <p:cNvSpPr txBox="1"/>
          <p:nvPr/>
        </p:nvSpPr>
        <p:spPr>
          <a:xfrm>
            <a:off x="6568076" y="5388484"/>
            <a:ext cx="35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sz="24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2785CE5-33C6-449B-A32C-92B6FAFBEBF7}"/>
              </a:ext>
            </a:extLst>
          </p:cNvPr>
          <p:cNvSpPr txBox="1"/>
          <p:nvPr/>
        </p:nvSpPr>
        <p:spPr>
          <a:xfrm>
            <a:off x="6850134" y="5375181"/>
            <a:ext cx="52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</a:p>
        </p:txBody>
      </p:sp>
    </p:spTree>
    <p:extLst>
      <p:ext uri="{BB962C8B-B14F-4D97-AF65-F5344CB8AC3E}">
        <p14:creationId xmlns:p14="http://schemas.microsoft.com/office/powerpoint/2010/main" val="25794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3" grpId="0" animBg="1"/>
      <p:bldP spid="24" grpId="0"/>
      <p:bldP spid="14" grpId="0"/>
      <p:bldP spid="27" grpId="0" animBg="1"/>
      <p:bldP spid="31" grpId="0"/>
      <p:bldP spid="15" grpId="0"/>
      <p:bldP spid="32" grpId="0"/>
      <p:bldP spid="33" grpId="0"/>
      <p:bldP spid="4" grpId="0"/>
      <p:bldP spid="22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226">
            <a:extLst>
              <a:ext uri="{FF2B5EF4-FFF2-40B4-BE49-F238E27FC236}">
                <a16:creationId xmlns:a16="http://schemas.microsoft.com/office/drawing/2014/main" id="{E0B08696-36FA-40FB-81AA-E0AE3498F938}"/>
              </a:ext>
            </a:extLst>
          </p:cNvPr>
          <p:cNvSpPr txBox="1"/>
          <p:nvPr/>
        </p:nvSpPr>
        <p:spPr>
          <a:xfrm>
            <a:off x="3480972" y="318055"/>
            <a:ext cx="4651049" cy="5483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Curiosidades matemáticas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A784BE2-3685-4DF0-8972-CB36DC84EDEF}"/>
              </a:ext>
            </a:extLst>
          </p:cNvPr>
          <p:cNvSpPr/>
          <p:nvPr/>
        </p:nvSpPr>
        <p:spPr>
          <a:xfrm>
            <a:off x="4515918" y="923887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dirty="0">
                <a:latin typeface="Arial" panose="020B0604020202020204" pitchFamily="34" charset="0"/>
              </a:rPr>
              <a:t>¡Manos a la obra!</a:t>
            </a:r>
            <a:endParaRPr lang="es-CL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1595C3-0B84-4BC4-B3CC-134CDA27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761">
            <a:off x="1034948" y="3036561"/>
            <a:ext cx="1327741" cy="12263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354699-5DE6-4BB0-8CE0-BAFBACB3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3119">
            <a:off x="2229991" y="2664083"/>
            <a:ext cx="1231455" cy="115543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5A63225-EB68-4D69-AA66-A1AE05427AFB}"/>
              </a:ext>
            </a:extLst>
          </p:cNvPr>
          <p:cNvSpPr/>
          <p:nvPr/>
        </p:nvSpPr>
        <p:spPr>
          <a:xfrm>
            <a:off x="1910911" y="3320595"/>
            <a:ext cx="674280" cy="4329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87AE22-14AF-43D7-B55F-786291A60340}"/>
              </a:ext>
            </a:extLst>
          </p:cNvPr>
          <p:cNvSpPr txBox="1"/>
          <p:nvPr/>
        </p:nvSpPr>
        <p:spPr>
          <a:xfrm>
            <a:off x="1625563" y="4519371"/>
            <a:ext cx="121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=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5CE5FF-91A4-44EA-8C01-BBEE354C4690}"/>
              </a:ext>
            </a:extLst>
          </p:cNvPr>
          <p:cNvSpPr txBox="1"/>
          <p:nvPr/>
        </p:nvSpPr>
        <p:spPr>
          <a:xfrm>
            <a:off x="839080" y="1791770"/>
            <a:ext cx="309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¿Cuánto es 9 por 7?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50D6F1-8F28-4D12-911D-349A38EE8319}"/>
              </a:ext>
            </a:extLst>
          </p:cNvPr>
          <p:cNvSpPr txBox="1"/>
          <p:nvPr/>
        </p:nvSpPr>
        <p:spPr>
          <a:xfrm>
            <a:off x="2822582" y="4527705"/>
            <a:ext cx="55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4A07D0-094E-4EB0-81A2-4E2001BB7E82}"/>
              </a:ext>
            </a:extLst>
          </p:cNvPr>
          <p:cNvSpPr txBox="1"/>
          <p:nvPr/>
        </p:nvSpPr>
        <p:spPr>
          <a:xfrm>
            <a:off x="1498844" y="2307862"/>
            <a:ext cx="108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3 = 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EF420A-7002-4960-909F-F17725A5DA42}"/>
              </a:ext>
            </a:extLst>
          </p:cNvPr>
          <p:cNvSpPr txBox="1"/>
          <p:nvPr/>
        </p:nvSpPr>
        <p:spPr>
          <a:xfrm>
            <a:off x="2542742" y="2294206"/>
            <a:ext cx="43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9CBA33-5E63-48D1-90CF-1BC5AC848496}"/>
              </a:ext>
            </a:extLst>
          </p:cNvPr>
          <p:cNvSpPr txBox="1"/>
          <p:nvPr/>
        </p:nvSpPr>
        <p:spPr>
          <a:xfrm>
            <a:off x="3876749" y="3306228"/>
            <a:ext cx="137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3 + 60 = 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F086C5-6122-45D5-BC8F-32D704B29031}"/>
              </a:ext>
            </a:extLst>
          </p:cNvPr>
          <p:cNvSpPr txBox="1"/>
          <p:nvPr/>
        </p:nvSpPr>
        <p:spPr>
          <a:xfrm>
            <a:off x="5108735" y="3302492"/>
            <a:ext cx="55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97612DE7-D6AE-4687-BEB2-FA9F08B92A22}"/>
              </a:ext>
            </a:extLst>
          </p:cNvPr>
          <p:cNvSpPr/>
          <p:nvPr/>
        </p:nvSpPr>
        <p:spPr>
          <a:xfrm rot="10800000" flipH="1">
            <a:off x="3480972" y="2307862"/>
            <a:ext cx="267789" cy="24990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6D1D69-63C6-4B38-BE26-0DF09C931968}"/>
              </a:ext>
            </a:extLst>
          </p:cNvPr>
          <p:cNvSpPr txBox="1"/>
          <p:nvPr/>
        </p:nvSpPr>
        <p:spPr>
          <a:xfrm>
            <a:off x="6371427" y="1791770"/>
            <a:ext cx="309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¿Cuánto es 6 por 8?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83CD806-3B95-43E1-9AA9-4D56A2F9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32028">
            <a:off x="6572996" y="3103309"/>
            <a:ext cx="1327741" cy="122638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5AB3C57-F90E-4F05-B3A9-6985DEF87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3119">
            <a:off x="7896339" y="3180648"/>
            <a:ext cx="1231455" cy="1155439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F52862BF-5D96-4E57-9FED-0AF669FE50D2}"/>
              </a:ext>
            </a:extLst>
          </p:cNvPr>
          <p:cNvSpPr/>
          <p:nvPr/>
        </p:nvSpPr>
        <p:spPr>
          <a:xfrm>
            <a:off x="7622148" y="3501594"/>
            <a:ext cx="674280" cy="4329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56293C4-CFF5-4C8A-A09C-36B386B3B749}"/>
              </a:ext>
            </a:extLst>
          </p:cNvPr>
          <p:cNvSpPr txBox="1"/>
          <p:nvPr/>
        </p:nvSpPr>
        <p:spPr>
          <a:xfrm>
            <a:off x="7036892" y="2374610"/>
            <a:ext cx="108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 = 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F05C99-6FA0-4472-908D-43ABF71ECF8F}"/>
              </a:ext>
            </a:extLst>
          </p:cNvPr>
          <p:cNvSpPr txBox="1"/>
          <p:nvPr/>
        </p:nvSpPr>
        <p:spPr>
          <a:xfrm>
            <a:off x="8080790" y="2360954"/>
            <a:ext cx="43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D6ECE9E-D773-43B7-9BDC-F737256F266C}"/>
              </a:ext>
            </a:extLst>
          </p:cNvPr>
          <p:cNvSpPr txBox="1"/>
          <p:nvPr/>
        </p:nvSpPr>
        <p:spPr>
          <a:xfrm>
            <a:off x="7236866" y="4771046"/>
            <a:ext cx="121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 =  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D5BB063-341A-404E-8CFF-0A0AD7317E4D}"/>
              </a:ext>
            </a:extLst>
          </p:cNvPr>
          <p:cNvSpPr txBox="1"/>
          <p:nvPr/>
        </p:nvSpPr>
        <p:spPr>
          <a:xfrm>
            <a:off x="8457181" y="4762309"/>
            <a:ext cx="60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D92E00-DD0E-47A7-BD08-D7462C9ED8F1}"/>
              </a:ext>
            </a:extLst>
          </p:cNvPr>
          <p:cNvSpPr txBox="1"/>
          <p:nvPr/>
        </p:nvSpPr>
        <p:spPr>
          <a:xfrm>
            <a:off x="9637247" y="3270761"/>
            <a:ext cx="137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8 + 40 =   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C873DC2-ECF9-46B1-9ED9-3529C1C6AE00}"/>
              </a:ext>
            </a:extLst>
          </p:cNvPr>
          <p:cNvSpPr txBox="1"/>
          <p:nvPr/>
        </p:nvSpPr>
        <p:spPr>
          <a:xfrm>
            <a:off x="10873675" y="3247975"/>
            <a:ext cx="55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8" name="Cerrar llave 27">
            <a:extLst>
              <a:ext uri="{FF2B5EF4-FFF2-40B4-BE49-F238E27FC236}">
                <a16:creationId xmlns:a16="http://schemas.microsoft.com/office/drawing/2014/main" id="{EDFFB3E9-AEFF-4E8D-8F58-FAF9FA88A190}"/>
              </a:ext>
            </a:extLst>
          </p:cNvPr>
          <p:cNvSpPr/>
          <p:nvPr/>
        </p:nvSpPr>
        <p:spPr>
          <a:xfrm rot="10800000" flipH="1">
            <a:off x="9231077" y="2253435"/>
            <a:ext cx="267789" cy="24990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31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226">
            <a:extLst>
              <a:ext uri="{FF2B5EF4-FFF2-40B4-BE49-F238E27FC236}">
                <a16:creationId xmlns:a16="http://schemas.microsoft.com/office/drawing/2014/main" id="{402A4ED6-A505-4E27-A81A-B76201881ACD}"/>
              </a:ext>
            </a:extLst>
          </p:cNvPr>
          <p:cNvSpPr txBox="1"/>
          <p:nvPr/>
        </p:nvSpPr>
        <p:spPr>
          <a:xfrm>
            <a:off x="3480972" y="318055"/>
            <a:ext cx="4651049" cy="5483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Curiosidades matemáticas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61371E-AAF9-451A-B706-444EA5A774BA}"/>
              </a:ext>
            </a:extLst>
          </p:cNvPr>
          <p:cNvSpPr txBox="1"/>
          <p:nvPr/>
        </p:nvSpPr>
        <p:spPr>
          <a:xfrm>
            <a:off x="2062834" y="1365641"/>
            <a:ext cx="283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Recuerda…. qué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F80EBF-501C-459B-BDDF-71BD72B1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3529">
            <a:off x="2076174" y="2127701"/>
            <a:ext cx="1050295" cy="970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35F045-D583-461A-8AC7-D974253B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1938">
            <a:off x="3461934" y="2148742"/>
            <a:ext cx="974129" cy="913997"/>
          </a:xfrm>
          <a:prstGeom prst="rect">
            <a:avLst/>
          </a:prstGeom>
        </p:spPr>
      </p:pic>
      <p:sp>
        <p:nvSpPr>
          <p:cNvPr id="14" name="Cuadro de texto 5">
            <a:extLst>
              <a:ext uri="{FF2B5EF4-FFF2-40B4-BE49-F238E27FC236}">
                <a16:creationId xmlns:a16="http://schemas.microsoft.com/office/drawing/2014/main" id="{DBF96C8F-A39B-48C8-86F0-508DC477E824}"/>
              </a:ext>
            </a:extLst>
          </p:cNvPr>
          <p:cNvSpPr txBox="1"/>
          <p:nvPr/>
        </p:nvSpPr>
        <p:spPr>
          <a:xfrm>
            <a:off x="1769628" y="3269085"/>
            <a:ext cx="4230312" cy="114288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Desde el dedo meñique </a:t>
            </a:r>
          </a:p>
          <a:p>
            <a:pPr algn="just">
              <a:spcAft>
                <a:spcPts val="0"/>
              </a:spcAft>
            </a:pP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dedo pulgar, tienen valor </a:t>
            </a:r>
          </a:p>
          <a:p>
            <a:pPr algn="just">
              <a:spcAft>
                <a:spcPts val="0"/>
              </a:spcAft>
            </a:pP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6 al 10.</a:t>
            </a:r>
          </a:p>
        </p:txBody>
      </p:sp>
      <p:sp>
        <p:nvSpPr>
          <p:cNvPr id="15" name="Cuadro de texto 16">
            <a:extLst>
              <a:ext uri="{FF2B5EF4-FFF2-40B4-BE49-F238E27FC236}">
                <a16:creationId xmlns:a16="http://schemas.microsoft.com/office/drawing/2014/main" id="{DC4C1D08-909B-48B6-978D-2806C4431E90}"/>
              </a:ext>
            </a:extLst>
          </p:cNvPr>
          <p:cNvSpPr txBox="1"/>
          <p:nvPr/>
        </p:nvSpPr>
        <p:spPr>
          <a:xfrm>
            <a:off x="6485812" y="3378377"/>
            <a:ext cx="4716780" cy="23721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números de arriba, que están sobre la unión  de ambos dedos tienen valores unitarios, los números que se unen y los quedan bajo de la unión entre ambos dedos tienen valor 10.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00C208F-0D6E-47F6-8E98-8EDF560D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3529">
            <a:off x="7481542" y="1951707"/>
            <a:ext cx="1050295" cy="9701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0A000DE-7A16-430A-8ECC-89F6BFD5D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2625">
            <a:off x="8565462" y="1893574"/>
            <a:ext cx="974129" cy="91399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7AF7818-4660-4077-9923-B9F241A84B7D}"/>
              </a:ext>
            </a:extLst>
          </p:cNvPr>
          <p:cNvSpPr txBox="1"/>
          <p:nvPr/>
        </p:nvSpPr>
        <p:spPr>
          <a:xfrm>
            <a:off x="7825756" y="1436416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830A85C-E425-4974-9A8A-2CAE23991698}"/>
              </a:ext>
            </a:extLst>
          </p:cNvPr>
          <p:cNvSpPr txBox="1"/>
          <p:nvPr/>
        </p:nvSpPr>
        <p:spPr>
          <a:xfrm>
            <a:off x="8891871" y="1451593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1283512-D2CB-4AE9-A911-0C204B03B3D8}"/>
              </a:ext>
            </a:extLst>
          </p:cNvPr>
          <p:cNvCxnSpPr>
            <a:cxnSpLocks/>
            <a:stCxn id="17" idx="1"/>
            <a:endCxn id="19" idx="1"/>
          </p:cNvCxnSpPr>
          <p:nvPr/>
        </p:nvCxnSpPr>
        <p:spPr>
          <a:xfrm flipV="1">
            <a:off x="8618718" y="1682426"/>
            <a:ext cx="273153" cy="4466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12C74F0-49B7-4A6A-98A0-9BBD1DE130C9}"/>
              </a:ext>
            </a:extLst>
          </p:cNvPr>
          <p:cNvCxnSpPr>
            <a:cxnSpLocks/>
          </p:cNvCxnSpPr>
          <p:nvPr/>
        </p:nvCxnSpPr>
        <p:spPr>
          <a:xfrm flipV="1">
            <a:off x="8821831" y="1787519"/>
            <a:ext cx="171913" cy="19705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EFDAAB44-0BE5-490B-A6EE-BD6E91D9748D}"/>
              </a:ext>
            </a:extLst>
          </p:cNvPr>
          <p:cNvCxnSpPr>
            <a:cxnSpLocks/>
          </p:cNvCxnSpPr>
          <p:nvPr/>
        </p:nvCxnSpPr>
        <p:spPr>
          <a:xfrm flipH="1" flipV="1">
            <a:off x="9041145" y="1813495"/>
            <a:ext cx="105776" cy="123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296A4C7-CEBC-4CDC-9CA5-554ECB96E46E}"/>
              </a:ext>
            </a:extLst>
          </p:cNvPr>
          <p:cNvCxnSpPr>
            <a:cxnSpLocks/>
          </p:cNvCxnSpPr>
          <p:nvPr/>
        </p:nvCxnSpPr>
        <p:spPr>
          <a:xfrm flipH="1" flipV="1">
            <a:off x="9156419" y="1787519"/>
            <a:ext cx="315484" cy="3926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21C29F4-2CC8-4569-9F63-25A26E38362F}"/>
              </a:ext>
            </a:extLst>
          </p:cNvPr>
          <p:cNvCxnSpPr>
            <a:cxnSpLocks/>
          </p:cNvCxnSpPr>
          <p:nvPr/>
        </p:nvCxnSpPr>
        <p:spPr>
          <a:xfrm flipH="1" flipV="1">
            <a:off x="8050847" y="1789286"/>
            <a:ext cx="105776" cy="123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9">
            <a:extLst>
              <a:ext uri="{FF2B5EF4-FFF2-40B4-BE49-F238E27FC236}">
                <a16:creationId xmlns:a16="http://schemas.microsoft.com/office/drawing/2014/main" id="{A8AE787B-2633-48B5-8DBD-FF8351AEB2A2}"/>
              </a:ext>
            </a:extLst>
          </p:cNvPr>
          <p:cNvSpPr txBox="1"/>
          <p:nvPr/>
        </p:nvSpPr>
        <p:spPr>
          <a:xfrm>
            <a:off x="4043252" y="4091736"/>
            <a:ext cx="7038679" cy="87074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dedo a partir de la unión entre ambos, tiene un valor 10. Por lo tanto, da 50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C96D96-8212-4065-B385-AF7B1258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3529">
            <a:off x="2846496" y="2094580"/>
            <a:ext cx="1050295" cy="9701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F63C4A-52DF-4766-85A5-4E80DF91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2625">
            <a:off x="3930416" y="2036447"/>
            <a:ext cx="974129" cy="9139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87F627-7B5E-4AD6-A989-0EA66EA83293}"/>
              </a:ext>
            </a:extLst>
          </p:cNvPr>
          <p:cNvSpPr txBox="1"/>
          <p:nvPr/>
        </p:nvSpPr>
        <p:spPr>
          <a:xfrm>
            <a:off x="3497008" y="1214833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7721B1-E5CF-45D1-9E7A-5CE0BF719A68}"/>
              </a:ext>
            </a:extLst>
          </p:cNvPr>
          <p:cNvSpPr txBox="1"/>
          <p:nvPr/>
        </p:nvSpPr>
        <p:spPr>
          <a:xfrm>
            <a:off x="4263928" y="1203330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C43F060-212A-4E76-A7A2-4099AC76CE3D}"/>
              </a:ext>
            </a:extLst>
          </p:cNvPr>
          <p:cNvCxnSpPr>
            <a:cxnSpLocks/>
          </p:cNvCxnSpPr>
          <p:nvPr/>
        </p:nvCxnSpPr>
        <p:spPr>
          <a:xfrm flipV="1">
            <a:off x="4386343" y="1549964"/>
            <a:ext cx="0" cy="4290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2433181-B1A7-424C-8F54-0801BA65E5E9}"/>
              </a:ext>
            </a:extLst>
          </p:cNvPr>
          <p:cNvCxnSpPr>
            <a:cxnSpLocks/>
          </p:cNvCxnSpPr>
          <p:nvPr/>
        </p:nvCxnSpPr>
        <p:spPr>
          <a:xfrm flipV="1">
            <a:off x="3505953" y="1588237"/>
            <a:ext cx="170490" cy="3796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 de texto 226">
            <a:extLst>
              <a:ext uri="{FF2B5EF4-FFF2-40B4-BE49-F238E27FC236}">
                <a16:creationId xmlns:a16="http://schemas.microsoft.com/office/drawing/2014/main" id="{E2858F08-FFB0-4351-9725-FE1758B4F2DE}"/>
              </a:ext>
            </a:extLst>
          </p:cNvPr>
          <p:cNvSpPr txBox="1"/>
          <p:nvPr/>
        </p:nvSpPr>
        <p:spPr>
          <a:xfrm>
            <a:off x="3480972" y="318055"/>
            <a:ext cx="4651049" cy="5483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Curiosidades matemáticas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E291BEC0-615B-416D-A32C-4DAC34BE9F02}"/>
              </a:ext>
            </a:extLst>
          </p:cNvPr>
          <p:cNvSpPr/>
          <p:nvPr/>
        </p:nvSpPr>
        <p:spPr>
          <a:xfrm rot="14777094">
            <a:off x="3993373" y="1868725"/>
            <a:ext cx="848214" cy="1028930"/>
          </a:xfrm>
          <a:prstGeom prst="arc">
            <a:avLst>
              <a:gd name="adj1" fmla="val 17272357"/>
              <a:gd name="adj2" fmla="val 6531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B143C65B-A928-4404-BA33-FCC3F86C9676}"/>
              </a:ext>
            </a:extLst>
          </p:cNvPr>
          <p:cNvSpPr/>
          <p:nvPr/>
        </p:nvSpPr>
        <p:spPr>
          <a:xfrm rot="18487211">
            <a:off x="3305943" y="1987373"/>
            <a:ext cx="329432" cy="329227"/>
          </a:xfrm>
          <a:prstGeom prst="arc">
            <a:avLst>
              <a:gd name="adj1" fmla="val 17272357"/>
              <a:gd name="adj2" fmla="val 6531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97ABF811-5194-4B0B-B2F4-606528B49001}"/>
              </a:ext>
            </a:extLst>
          </p:cNvPr>
          <p:cNvSpPr/>
          <p:nvPr/>
        </p:nvSpPr>
        <p:spPr>
          <a:xfrm rot="4170170">
            <a:off x="3297063" y="2307896"/>
            <a:ext cx="608530" cy="1061717"/>
          </a:xfrm>
          <a:prstGeom prst="arc">
            <a:avLst>
              <a:gd name="adj1" fmla="val 17272357"/>
              <a:gd name="adj2" fmla="val 171521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D7944E6-8DD9-4CF2-ACDB-AE1EF2C68E6B}"/>
              </a:ext>
            </a:extLst>
          </p:cNvPr>
          <p:cNvCxnSpPr>
            <a:cxnSpLocks/>
          </p:cNvCxnSpPr>
          <p:nvPr/>
        </p:nvCxnSpPr>
        <p:spPr>
          <a:xfrm>
            <a:off x="3887126" y="2913712"/>
            <a:ext cx="0" cy="3990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43CBCA-A44A-4581-B47D-D3B799CD457E}"/>
              </a:ext>
            </a:extLst>
          </p:cNvPr>
          <p:cNvSpPr txBox="1"/>
          <p:nvPr/>
        </p:nvSpPr>
        <p:spPr>
          <a:xfrm>
            <a:off x="3601328" y="3300866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C7DA239-FAD9-4029-89A7-78C2B02FFDD2}"/>
              </a:ext>
            </a:extLst>
          </p:cNvPr>
          <p:cNvSpPr/>
          <p:nvPr/>
        </p:nvSpPr>
        <p:spPr>
          <a:xfrm>
            <a:off x="3935221" y="3336098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s-CL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27CA775-2839-418D-BB67-AE4FD6155FED}"/>
              </a:ext>
            </a:extLst>
          </p:cNvPr>
          <p:cNvSpPr txBox="1"/>
          <p:nvPr/>
        </p:nvSpPr>
        <p:spPr>
          <a:xfrm>
            <a:off x="4200037" y="3300866"/>
            <a:ext cx="57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C8352C1-C8B4-4295-9E38-2403C77DAA4A}"/>
              </a:ext>
            </a:extLst>
          </p:cNvPr>
          <p:cNvSpPr/>
          <p:nvPr/>
        </p:nvSpPr>
        <p:spPr>
          <a:xfrm>
            <a:off x="4654046" y="3344310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72F6FE5-F838-4439-9E53-756FC8088B41}"/>
              </a:ext>
            </a:extLst>
          </p:cNvPr>
          <p:cNvSpPr txBox="1"/>
          <p:nvPr/>
        </p:nvSpPr>
        <p:spPr>
          <a:xfrm>
            <a:off x="4875053" y="3293188"/>
            <a:ext cx="57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421AF17-FD8F-4C90-B5D6-35257248C3AF}"/>
              </a:ext>
            </a:extLst>
          </p:cNvPr>
          <p:cNvSpPr/>
          <p:nvPr/>
        </p:nvSpPr>
        <p:spPr>
          <a:xfrm>
            <a:off x="3910844" y="1244175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s-CL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FA18833-0B3B-4628-BC17-DC3BB7CA9267}"/>
              </a:ext>
            </a:extLst>
          </p:cNvPr>
          <p:cNvSpPr/>
          <p:nvPr/>
        </p:nvSpPr>
        <p:spPr>
          <a:xfrm>
            <a:off x="4602825" y="1233333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6A3F0F0-7295-4B86-8257-0D3D1593AD8C}"/>
              </a:ext>
            </a:extLst>
          </p:cNvPr>
          <p:cNvSpPr txBox="1"/>
          <p:nvPr/>
        </p:nvSpPr>
        <p:spPr>
          <a:xfrm>
            <a:off x="4864014" y="1187166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Cerrar llave 33">
            <a:extLst>
              <a:ext uri="{FF2B5EF4-FFF2-40B4-BE49-F238E27FC236}">
                <a16:creationId xmlns:a16="http://schemas.microsoft.com/office/drawing/2014/main" id="{6C03113B-540B-45D0-A660-D1A2151D05D9}"/>
              </a:ext>
            </a:extLst>
          </p:cNvPr>
          <p:cNvSpPr/>
          <p:nvPr/>
        </p:nvSpPr>
        <p:spPr>
          <a:xfrm rot="10800000" flipH="1">
            <a:off x="5558291" y="1203330"/>
            <a:ext cx="267789" cy="24990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2518C96-D2B1-44F0-BAF6-D8BF15CAF7ED}"/>
              </a:ext>
            </a:extLst>
          </p:cNvPr>
          <p:cNvSpPr txBox="1"/>
          <p:nvPr/>
        </p:nvSpPr>
        <p:spPr>
          <a:xfrm>
            <a:off x="6163548" y="2222017"/>
            <a:ext cx="57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D104A4-46F6-4A7E-85EC-83B05614D8BC}"/>
              </a:ext>
            </a:extLst>
          </p:cNvPr>
          <p:cNvSpPr txBox="1"/>
          <p:nvPr/>
        </p:nvSpPr>
        <p:spPr>
          <a:xfrm>
            <a:off x="5963319" y="1019246"/>
            <a:ext cx="541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multiplican los números de arriba entre sí, y da como producto 4.</a:t>
            </a:r>
            <a:endParaRPr lang="es-CL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FFAE39-84B6-49A0-8327-B55F549BA0A0}"/>
              </a:ext>
            </a:extLst>
          </p:cNvPr>
          <p:cNvSpPr txBox="1"/>
          <p:nvPr/>
        </p:nvSpPr>
        <p:spPr>
          <a:xfrm>
            <a:off x="4043252" y="5219890"/>
            <a:ext cx="703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Sumamos 50 más 4 nos da como producto…</a:t>
            </a:r>
          </a:p>
        </p:txBody>
      </p:sp>
    </p:spTree>
    <p:extLst>
      <p:ext uri="{BB962C8B-B14F-4D97-AF65-F5344CB8AC3E}">
        <p14:creationId xmlns:p14="http://schemas.microsoft.com/office/powerpoint/2010/main" val="33912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8" grpId="0" animBg="1"/>
      <p:bldP spid="21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226">
            <a:extLst>
              <a:ext uri="{FF2B5EF4-FFF2-40B4-BE49-F238E27FC236}">
                <a16:creationId xmlns:a16="http://schemas.microsoft.com/office/drawing/2014/main" id="{A6F26C14-0121-4B26-A60D-D56EA18A2598}"/>
              </a:ext>
            </a:extLst>
          </p:cNvPr>
          <p:cNvSpPr txBox="1"/>
          <p:nvPr/>
        </p:nvSpPr>
        <p:spPr>
          <a:xfrm>
            <a:off x="3480972" y="318055"/>
            <a:ext cx="4651049" cy="5483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Curiosidades matemáticas</a:t>
            </a:r>
            <a:endParaRPr lang="es-C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10507D-3806-4673-A147-04BE5D73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8606">
            <a:off x="3778163" y="2465696"/>
            <a:ext cx="2495898" cy="23053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507D80-6C5A-4AAA-A16B-C6C46422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27748">
            <a:off x="6156063" y="2342999"/>
            <a:ext cx="2314898" cy="217200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91AC49E6-0652-413B-A1EB-DDEA7E9044CC}"/>
              </a:ext>
            </a:extLst>
          </p:cNvPr>
          <p:cNvSpPr/>
          <p:nvPr/>
        </p:nvSpPr>
        <p:spPr>
          <a:xfrm>
            <a:off x="5744353" y="3329858"/>
            <a:ext cx="913977" cy="577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AC0AB6-152A-4245-A8D1-F06F9DF7686C}"/>
              </a:ext>
            </a:extLst>
          </p:cNvPr>
          <p:cNvSpPr txBox="1"/>
          <p:nvPr/>
        </p:nvSpPr>
        <p:spPr>
          <a:xfrm>
            <a:off x="1839837" y="1241678"/>
            <a:ext cx="259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Ahora piensa…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98B308-6C28-460F-9507-83EABE75DE9B}"/>
              </a:ext>
            </a:extLst>
          </p:cNvPr>
          <p:cNvSpPr txBox="1"/>
          <p:nvPr/>
        </p:nvSpPr>
        <p:spPr>
          <a:xfrm>
            <a:off x="5417348" y="1881323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445C95-C38B-4882-8C10-A9B21C5EABAF}"/>
              </a:ext>
            </a:extLst>
          </p:cNvPr>
          <p:cNvSpPr txBox="1"/>
          <p:nvPr/>
        </p:nvSpPr>
        <p:spPr>
          <a:xfrm>
            <a:off x="6184268" y="1869820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2924A15-5288-418B-91EC-078E89CAD918}"/>
              </a:ext>
            </a:extLst>
          </p:cNvPr>
          <p:cNvSpPr/>
          <p:nvPr/>
        </p:nvSpPr>
        <p:spPr>
          <a:xfrm>
            <a:off x="5831184" y="1910665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s-C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6CE70CE-6EE6-427E-A932-EFB859050533}"/>
              </a:ext>
            </a:extLst>
          </p:cNvPr>
          <p:cNvSpPr/>
          <p:nvPr/>
        </p:nvSpPr>
        <p:spPr>
          <a:xfrm>
            <a:off x="6523165" y="1899823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39D8A44-76BF-40A7-9166-C504FF94F602}"/>
              </a:ext>
            </a:extLst>
          </p:cNvPr>
          <p:cNvSpPr txBox="1"/>
          <p:nvPr/>
        </p:nvSpPr>
        <p:spPr>
          <a:xfrm>
            <a:off x="6787981" y="1878190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30F372-399C-4C67-9C5F-EF5A13421B93}"/>
              </a:ext>
            </a:extLst>
          </p:cNvPr>
          <p:cNvSpPr txBox="1"/>
          <p:nvPr/>
        </p:nvSpPr>
        <p:spPr>
          <a:xfrm>
            <a:off x="5482074" y="5054598"/>
            <a:ext cx="39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F37D16F-3F71-422F-A675-6075E955DC51}"/>
              </a:ext>
            </a:extLst>
          </p:cNvPr>
          <p:cNvSpPr/>
          <p:nvPr/>
        </p:nvSpPr>
        <p:spPr>
          <a:xfrm>
            <a:off x="5815967" y="5089830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49DECE-8F22-4852-9BB8-10C21F3A08F8}"/>
              </a:ext>
            </a:extLst>
          </p:cNvPr>
          <p:cNvSpPr txBox="1"/>
          <p:nvPr/>
        </p:nvSpPr>
        <p:spPr>
          <a:xfrm>
            <a:off x="6080783" y="5054598"/>
            <a:ext cx="57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E59EBD4-AA8B-406B-AF87-CFE6FB03A1F4}"/>
              </a:ext>
            </a:extLst>
          </p:cNvPr>
          <p:cNvSpPr/>
          <p:nvPr/>
        </p:nvSpPr>
        <p:spPr>
          <a:xfrm>
            <a:off x="6534792" y="5098042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8008A2F-D583-4FD4-9FEC-CE7548B12622}"/>
              </a:ext>
            </a:extLst>
          </p:cNvPr>
          <p:cNvSpPr txBox="1"/>
          <p:nvPr/>
        </p:nvSpPr>
        <p:spPr>
          <a:xfrm>
            <a:off x="6721384" y="5054598"/>
            <a:ext cx="57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B2405D-9FC7-41FD-BE05-A8AD55FF3623}"/>
              </a:ext>
            </a:extLst>
          </p:cNvPr>
          <p:cNvSpPr txBox="1"/>
          <p:nvPr/>
        </p:nvSpPr>
        <p:spPr>
          <a:xfrm rot="17963118">
            <a:off x="3017833" y="79717"/>
            <a:ext cx="6046042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es-CL" sz="40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2E1A03-FEFF-45B4-9118-A7DD9C6E86D6}"/>
              </a:ext>
            </a:extLst>
          </p:cNvPr>
          <p:cNvSpPr txBox="1"/>
          <p:nvPr/>
        </p:nvSpPr>
        <p:spPr>
          <a:xfrm>
            <a:off x="4238060" y="1269351"/>
            <a:ext cx="36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5BCE05F-B110-43C4-9F5B-ED6F7E378C9D}"/>
              </a:ext>
            </a:extLst>
          </p:cNvPr>
          <p:cNvSpPr/>
          <p:nvPr/>
        </p:nvSpPr>
        <p:spPr>
          <a:xfrm>
            <a:off x="4542009" y="1311529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9F7CD2F-241C-4050-8542-938DE407F98F}"/>
              </a:ext>
            </a:extLst>
          </p:cNvPr>
          <p:cNvSpPr/>
          <p:nvPr/>
        </p:nvSpPr>
        <p:spPr>
          <a:xfrm>
            <a:off x="4845765" y="1285974"/>
            <a:ext cx="29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CL" sz="24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80C344C-7A2E-4010-9480-EE73E7059489}"/>
              </a:ext>
            </a:extLst>
          </p:cNvPr>
          <p:cNvSpPr/>
          <p:nvPr/>
        </p:nvSpPr>
        <p:spPr>
          <a:xfrm>
            <a:off x="5152532" y="1334011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s-CL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9E953AA-532F-4784-BCDF-E01D60D498C3}"/>
              </a:ext>
            </a:extLst>
          </p:cNvPr>
          <p:cNvSpPr/>
          <p:nvPr/>
        </p:nvSpPr>
        <p:spPr>
          <a:xfrm>
            <a:off x="5485781" y="1330752"/>
            <a:ext cx="26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50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6" grpId="0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316</Words>
  <Application>Microsoft Office PowerPoint</Application>
  <PresentationFormat>Panorámica</PresentationFormat>
  <Paragraphs>104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Elias Castro Díaz</dc:creator>
  <cp:lastModifiedBy>Carlos Elias Castro Díaz</cp:lastModifiedBy>
  <cp:revision>9</cp:revision>
  <dcterms:created xsi:type="dcterms:W3CDTF">2020-07-13T04:30:44Z</dcterms:created>
  <dcterms:modified xsi:type="dcterms:W3CDTF">2021-05-22T03:59:41Z</dcterms:modified>
</cp:coreProperties>
</file>