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74" d="100"/>
          <a:sy n="74"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7725378-865A-4D6D-8135-A860EBAD3F6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 xmlns:a16="http://schemas.microsoft.com/office/drawing/2014/main" id="{307C3C0A-07DB-4701-81DB-44462082E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 xmlns:a16="http://schemas.microsoft.com/office/drawing/2014/main" id="{EC64BEA2-D1DA-4079-A3D2-D7D5C483DF58}"/>
              </a:ext>
            </a:extLst>
          </p:cNvPr>
          <p:cNvSpPr>
            <a:spLocks noGrp="1"/>
          </p:cNvSpPr>
          <p:nvPr>
            <p:ph type="dt" sz="half" idx="10"/>
          </p:nvPr>
        </p:nvSpPr>
        <p:spPr/>
        <p:txBody>
          <a:bodyPr/>
          <a:lstStyle/>
          <a:p>
            <a:fld id="{1FE7453B-FA1A-45A2-B3B9-2D3BDDE59C16}" type="datetimeFigureOut">
              <a:rPr lang="es-CL" smtClean="0"/>
              <a:t>19-11-2020</a:t>
            </a:fld>
            <a:endParaRPr lang="es-CL"/>
          </a:p>
        </p:txBody>
      </p:sp>
      <p:sp>
        <p:nvSpPr>
          <p:cNvPr id="5" name="Marcador de pie de página 4">
            <a:extLst>
              <a:ext uri="{FF2B5EF4-FFF2-40B4-BE49-F238E27FC236}">
                <a16:creationId xmlns="" xmlns:a16="http://schemas.microsoft.com/office/drawing/2014/main" id="{68FFED25-F7F5-451F-ABEB-7E42AA09C63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B31462FC-18CC-48CA-8477-A2F988FCC831}"/>
              </a:ext>
            </a:extLst>
          </p:cNvPr>
          <p:cNvSpPr>
            <a:spLocks noGrp="1"/>
          </p:cNvSpPr>
          <p:nvPr>
            <p:ph type="sldNum" sz="quarter" idx="12"/>
          </p:nvPr>
        </p:nvSpPr>
        <p:spPr/>
        <p:txBody>
          <a:bodyPr/>
          <a:lstStyle/>
          <a:p>
            <a:fld id="{B18BE82A-43EE-462C-9FA0-F201F573FAFC}" type="slidenum">
              <a:rPr lang="es-CL" smtClean="0"/>
              <a:t>‹Nº›</a:t>
            </a:fld>
            <a:endParaRPr lang="es-CL"/>
          </a:p>
        </p:txBody>
      </p:sp>
    </p:spTree>
    <p:extLst>
      <p:ext uri="{BB962C8B-B14F-4D97-AF65-F5344CB8AC3E}">
        <p14:creationId xmlns:p14="http://schemas.microsoft.com/office/powerpoint/2010/main" val="4145747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32E8844-96E9-43CA-A5F5-4E4EE0A18E8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 xmlns:a16="http://schemas.microsoft.com/office/drawing/2014/main" id="{01CBECB7-AFB4-4E3E-9145-E9A8764D939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 xmlns:a16="http://schemas.microsoft.com/office/drawing/2014/main" id="{C5E41405-485E-4674-A1E4-2E17E6AA86B6}"/>
              </a:ext>
            </a:extLst>
          </p:cNvPr>
          <p:cNvSpPr>
            <a:spLocks noGrp="1"/>
          </p:cNvSpPr>
          <p:nvPr>
            <p:ph type="dt" sz="half" idx="10"/>
          </p:nvPr>
        </p:nvSpPr>
        <p:spPr/>
        <p:txBody>
          <a:bodyPr/>
          <a:lstStyle/>
          <a:p>
            <a:fld id="{1FE7453B-FA1A-45A2-B3B9-2D3BDDE59C16}" type="datetimeFigureOut">
              <a:rPr lang="es-CL" smtClean="0"/>
              <a:t>19-11-2020</a:t>
            </a:fld>
            <a:endParaRPr lang="es-CL"/>
          </a:p>
        </p:txBody>
      </p:sp>
      <p:sp>
        <p:nvSpPr>
          <p:cNvPr id="5" name="Marcador de pie de página 4">
            <a:extLst>
              <a:ext uri="{FF2B5EF4-FFF2-40B4-BE49-F238E27FC236}">
                <a16:creationId xmlns="" xmlns:a16="http://schemas.microsoft.com/office/drawing/2014/main" id="{F6412427-04AC-4726-8FEF-0DCF98337FD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6058EE30-C1F5-4792-B5A8-68D1D97FF784}"/>
              </a:ext>
            </a:extLst>
          </p:cNvPr>
          <p:cNvSpPr>
            <a:spLocks noGrp="1"/>
          </p:cNvSpPr>
          <p:nvPr>
            <p:ph type="sldNum" sz="quarter" idx="12"/>
          </p:nvPr>
        </p:nvSpPr>
        <p:spPr/>
        <p:txBody>
          <a:bodyPr/>
          <a:lstStyle/>
          <a:p>
            <a:fld id="{B18BE82A-43EE-462C-9FA0-F201F573FAFC}" type="slidenum">
              <a:rPr lang="es-CL" smtClean="0"/>
              <a:t>‹Nº›</a:t>
            </a:fld>
            <a:endParaRPr lang="es-CL"/>
          </a:p>
        </p:txBody>
      </p:sp>
    </p:spTree>
    <p:extLst>
      <p:ext uri="{BB962C8B-B14F-4D97-AF65-F5344CB8AC3E}">
        <p14:creationId xmlns:p14="http://schemas.microsoft.com/office/powerpoint/2010/main" val="307238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6141605C-45C8-41A2-954D-D04ED3D03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 xmlns:a16="http://schemas.microsoft.com/office/drawing/2014/main" id="{3BAC48A1-F0A9-465C-8ABB-701D0A4C7B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 xmlns:a16="http://schemas.microsoft.com/office/drawing/2014/main" id="{424D001C-E3E2-489D-A910-D36A8A5C38D6}"/>
              </a:ext>
            </a:extLst>
          </p:cNvPr>
          <p:cNvSpPr>
            <a:spLocks noGrp="1"/>
          </p:cNvSpPr>
          <p:nvPr>
            <p:ph type="dt" sz="half" idx="10"/>
          </p:nvPr>
        </p:nvSpPr>
        <p:spPr/>
        <p:txBody>
          <a:bodyPr/>
          <a:lstStyle/>
          <a:p>
            <a:fld id="{1FE7453B-FA1A-45A2-B3B9-2D3BDDE59C16}" type="datetimeFigureOut">
              <a:rPr lang="es-CL" smtClean="0"/>
              <a:t>19-11-2020</a:t>
            </a:fld>
            <a:endParaRPr lang="es-CL"/>
          </a:p>
        </p:txBody>
      </p:sp>
      <p:sp>
        <p:nvSpPr>
          <p:cNvPr id="5" name="Marcador de pie de página 4">
            <a:extLst>
              <a:ext uri="{FF2B5EF4-FFF2-40B4-BE49-F238E27FC236}">
                <a16:creationId xmlns="" xmlns:a16="http://schemas.microsoft.com/office/drawing/2014/main" id="{09022296-A1E1-4CE2-AFE2-963102D85E7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26097951-035C-42C7-9D78-79D22BEDD2A2}"/>
              </a:ext>
            </a:extLst>
          </p:cNvPr>
          <p:cNvSpPr>
            <a:spLocks noGrp="1"/>
          </p:cNvSpPr>
          <p:nvPr>
            <p:ph type="sldNum" sz="quarter" idx="12"/>
          </p:nvPr>
        </p:nvSpPr>
        <p:spPr/>
        <p:txBody>
          <a:bodyPr/>
          <a:lstStyle/>
          <a:p>
            <a:fld id="{B18BE82A-43EE-462C-9FA0-F201F573FAFC}" type="slidenum">
              <a:rPr lang="es-CL" smtClean="0"/>
              <a:t>‹Nº›</a:t>
            </a:fld>
            <a:endParaRPr lang="es-CL"/>
          </a:p>
        </p:txBody>
      </p:sp>
    </p:spTree>
    <p:extLst>
      <p:ext uri="{BB962C8B-B14F-4D97-AF65-F5344CB8AC3E}">
        <p14:creationId xmlns:p14="http://schemas.microsoft.com/office/powerpoint/2010/main" val="14733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823F858-0D51-4A06-811E-D3B2609B60C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C22916FA-148A-4919-9911-A427FDEDDB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 xmlns:a16="http://schemas.microsoft.com/office/drawing/2014/main" id="{340FD759-47CC-4E98-B94A-34C8C847420C}"/>
              </a:ext>
            </a:extLst>
          </p:cNvPr>
          <p:cNvSpPr>
            <a:spLocks noGrp="1"/>
          </p:cNvSpPr>
          <p:nvPr>
            <p:ph type="dt" sz="half" idx="10"/>
          </p:nvPr>
        </p:nvSpPr>
        <p:spPr/>
        <p:txBody>
          <a:bodyPr/>
          <a:lstStyle/>
          <a:p>
            <a:fld id="{1FE7453B-FA1A-45A2-B3B9-2D3BDDE59C16}" type="datetimeFigureOut">
              <a:rPr lang="es-CL" smtClean="0"/>
              <a:t>19-11-2020</a:t>
            </a:fld>
            <a:endParaRPr lang="es-CL"/>
          </a:p>
        </p:txBody>
      </p:sp>
      <p:sp>
        <p:nvSpPr>
          <p:cNvPr id="5" name="Marcador de pie de página 4">
            <a:extLst>
              <a:ext uri="{FF2B5EF4-FFF2-40B4-BE49-F238E27FC236}">
                <a16:creationId xmlns="" xmlns:a16="http://schemas.microsoft.com/office/drawing/2014/main" id="{CAFBDF8D-053B-4893-9840-A16443DAAE8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80AF9EEE-1D28-4342-B91D-A0E440892FB8}"/>
              </a:ext>
            </a:extLst>
          </p:cNvPr>
          <p:cNvSpPr>
            <a:spLocks noGrp="1"/>
          </p:cNvSpPr>
          <p:nvPr>
            <p:ph type="sldNum" sz="quarter" idx="12"/>
          </p:nvPr>
        </p:nvSpPr>
        <p:spPr/>
        <p:txBody>
          <a:bodyPr/>
          <a:lstStyle/>
          <a:p>
            <a:fld id="{B18BE82A-43EE-462C-9FA0-F201F573FAFC}" type="slidenum">
              <a:rPr lang="es-CL" smtClean="0"/>
              <a:t>‹Nº›</a:t>
            </a:fld>
            <a:endParaRPr lang="es-CL"/>
          </a:p>
        </p:txBody>
      </p:sp>
    </p:spTree>
    <p:extLst>
      <p:ext uri="{BB962C8B-B14F-4D97-AF65-F5344CB8AC3E}">
        <p14:creationId xmlns:p14="http://schemas.microsoft.com/office/powerpoint/2010/main" val="25245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0CB96D8-1850-4DA1-9307-6F0805D809B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D0C1D4BC-7F15-4B2A-B49D-321B49660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6ECAC868-5EC5-4519-A729-FD25E5351251}"/>
              </a:ext>
            </a:extLst>
          </p:cNvPr>
          <p:cNvSpPr>
            <a:spLocks noGrp="1"/>
          </p:cNvSpPr>
          <p:nvPr>
            <p:ph type="dt" sz="half" idx="10"/>
          </p:nvPr>
        </p:nvSpPr>
        <p:spPr/>
        <p:txBody>
          <a:bodyPr/>
          <a:lstStyle/>
          <a:p>
            <a:fld id="{1FE7453B-FA1A-45A2-B3B9-2D3BDDE59C16}" type="datetimeFigureOut">
              <a:rPr lang="es-CL" smtClean="0"/>
              <a:t>19-11-2020</a:t>
            </a:fld>
            <a:endParaRPr lang="es-CL"/>
          </a:p>
        </p:txBody>
      </p:sp>
      <p:sp>
        <p:nvSpPr>
          <p:cNvPr id="5" name="Marcador de pie de página 4">
            <a:extLst>
              <a:ext uri="{FF2B5EF4-FFF2-40B4-BE49-F238E27FC236}">
                <a16:creationId xmlns="" xmlns:a16="http://schemas.microsoft.com/office/drawing/2014/main" id="{3D4D64D3-6930-4DF7-A893-081745B33B1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 xmlns:a16="http://schemas.microsoft.com/office/drawing/2014/main" id="{971C547A-0270-46AD-B724-337B4DDC9E6B}"/>
              </a:ext>
            </a:extLst>
          </p:cNvPr>
          <p:cNvSpPr>
            <a:spLocks noGrp="1"/>
          </p:cNvSpPr>
          <p:nvPr>
            <p:ph type="sldNum" sz="quarter" idx="12"/>
          </p:nvPr>
        </p:nvSpPr>
        <p:spPr/>
        <p:txBody>
          <a:bodyPr/>
          <a:lstStyle/>
          <a:p>
            <a:fld id="{B18BE82A-43EE-462C-9FA0-F201F573FAFC}" type="slidenum">
              <a:rPr lang="es-CL" smtClean="0"/>
              <a:t>‹Nº›</a:t>
            </a:fld>
            <a:endParaRPr lang="es-CL"/>
          </a:p>
        </p:txBody>
      </p:sp>
    </p:spTree>
    <p:extLst>
      <p:ext uri="{BB962C8B-B14F-4D97-AF65-F5344CB8AC3E}">
        <p14:creationId xmlns:p14="http://schemas.microsoft.com/office/powerpoint/2010/main" val="106929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AC723F7-E582-4570-A9D5-70CF54B67C7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71A08BEB-5AA3-4822-B064-3923557598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 xmlns:a16="http://schemas.microsoft.com/office/drawing/2014/main" id="{A47A05C3-90D9-4DCB-A4BC-C266A7AD608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 xmlns:a16="http://schemas.microsoft.com/office/drawing/2014/main" id="{43ECA530-4EAF-4D90-9B06-F6925A35EF09}"/>
              </a:ext>
            </a:extLst>
          </p:cNvPr>
          <p:cNvSpPr>
            <a:spLocks noGrp="1"/>
          </p:cNvSpPr>
          <p:nvPr>
            <p:ph type="dt" sz="half" idx="10"/>
          </p:nvPr>
        </p:nvSpPr>
        <p:spPr/>
        <p:txBody>
          <a:bodyPr/>
          <a:lstStyle/>
          <a:p>
            <a:fld id="{1FE7453B-FA1A-45A2-B3B9-2D3BDDE59C16}" type="datetimeFigureOut">
              <a:rPr lang="es-CL" smtClean="0"/>
              <a:t>19-11-2020</a:t>
            </a:fld>
            <a:endParaRPr lang="es-CL"/>
          </a:p>
        </p:txBody>
      </p:sp>
      <p:sp>
        <p:nvSpPr>
          <p:cNvPr id="6" name="Marcador de pie de página 5">
            <a:extLst>
              <a:ext uri="{FF2B5EF4-FFF2-40B4-BE49-F238E27FC236}">
                <a16:creationId xmlns="" xmlns:a16="http://schemas.microsoft.com/office/drawing/2014/main" id="{41892A1C-F3CC-42D7-A7F5-C4102A9F0FC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 xmlns:a16="http://schemas.microsoft.com/office/drawing/2014/main" id="{5EE06DA5-0BAF-4EA9-BFCD-24B00BDDB5E5}"/>
              </a:ext>
            </a:extLst>
          </p:cNvPr>
          <p:cNvSpPr>
            <a:spLocks noGrp="1"/>
          </p:cNvSpPr>
          <p:nvPr>
            <p:ph type="sldNum" sz="quarter" idx="12"/>
          </p:nvPr>
        </p:nvSpPr>
        <p:spPr/>
        <p:txBody>
          <a:bodyPr/>
          <a:lstStyle/>
          <a:p>
            <a:fld id="{B18BE82A-43EE-462C-9FA0-F201F573FAFC}" type="slidenum">
              <a:rPr lang="es-CL" smtClean="0"/>
              <a:t>‹Nº›</a:t>
            </a:fld>
            <a:endParaRPr lang="es-CL"/>
          </a:p>
        </p:txBody>
      </p:sp>
    </p:spTree>
    <p:extLst>
      <p:ext uri="{BB962C8B-B14F-4D97-AF65-F5344CB8AC3E}">
        <p14:creationId xmlns:p14="http://schemas.microsoft.com/office/powerpoint/2010/main" val="95695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842688F-25EC-4CCF-A16B-44994F30549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4924FE04-784D-41C3-83BA-D5A7E305D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D065FC0D-ADFB-412C-9B8D-33997907051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 xmlns:a16="http://schemas.microsoft.com/office/drawing/2014/main" id="{0B197D67-9CF2-4835-A0CD-8F353C2ABE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743260E6-728E-4901-A1D8-C4580BF4043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 xmlns:a16="http://schemas.microsoft.com/office/drawing/2014/main" id="{385E51C1-4431-4E13-BC5B-1085A033A4B8}"/>
              </a:ext>
            </a:extLst>
          </p:cNvPr>
          <p:cNvSpPr>
            <a:spLocks noGrp="1"/>
          </p:cNvSpPr>
          <p:nvPr>
            <p:ph type="dt" sz="half" idx="10"/>
          </p:nvPr>
        </p:nvSpPr>
        <p:spPr/>
        <p:txBody>
          <a:bodyPr/>
          <a:lstStyle/>
          <a:p>
            <a:fld id="{1FE7453B-FA1A-45A2-B3B9-2D3BDDE59C16}" type="datetimeFigureOut">
              <a:rPr lang="es-CL" smtClean="0"/>
              <a:t>19-11-2020</a:t>
            </a:fld>
            <a:endParaRPr lang="es-CL"/>
          </a:p>
        </p:txBody>
      </p:sp>
      <p:sp>
        <p:nvSpPr>
          <p:cNvPr id="8" name="Marcador de pie de página 7">
            <a:extLst>
              <a:ext uri="{FF2B5EF4-FFF2-40B4-BE49-F238E27FC236}">
                <a16:creationId xmlns="" xmlns:a16="http://schemas.microsoft.com/office/drawing/2014/main" id="{9D0ED808-236B-40B3-9F7D-2B9FBC177133}"/>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 xmlns:a16="http://schemas.microsoft.com/office/drawing/2014/main" id="{0154BCCC-4563-48E3-8A4A-3CE0CB09397C}"/>
              </a:ext>
            </a:extLst>
          </p:cNvPr>
          <p:cNvSpPr>
            <a:spLocks noGrp="1"/>
          </p:cNvSpPr>
          <p:nvPr>
            <p:ph type="sldNum" sz="quarter" idx="12"/>
          </p:nvPr>
        </p:nvSpPr>
        <p:spPr/>
        <p:txBody>
          <a:bodyPr/>
          <a:lstStyle/>
          <a:p>
            <a:fld id="{B18BE82A-43EE-462C-9FA0-F201F573FAFC}" type="slidenum">
              <a:rPr lang="es-CL" smtClean="0"/>
              <a:t>‹Nº›</a:t>
            </a:fld>
            <a:endParaRPr lang="es-CL"/>
          </a:p>
        </p:txBody>
      </p:sp>
    </p:spTree>
    <p:extLst>
      <p:ext uri="{BB962C8B-B14F-4D97-AF65-F5344CB8AC3E}">
        <p14:creationId xmlns:p14="http://schemas.microsoft.com/office/powerpoint/2010/main" val="205343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3570CB6-D4CA-4A42-8666-99DE72B9981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 xmlns:a16="http://schemas.microsoft.com/office/drawing/2014/main" id="{2781171A-6DB3-4409-B4DD-F5610B2FE893}"/>
              </a:ext>
            </a:extLst>
          </p:cNvPr>
          <p:cNvSpPr>
            <a:spLocks noGrp="1"/>
          </p:cNvSpPr>
          <p:nvPr>
            <p:ph type="dt" sz="half" idx="10"/>
          </p:nvPr>
        </p:nvSpPr>
        <p:spPr/>
        <p:txBody>
          <a:bodyPr/>
          <a:lstStyle/>
          <a:p>
            <a:fld id="{1FE7453B-FA1A-45A2-B3B9-2D3BDDE59C16}" type="datetimeFigureOut">
              <a:rPr lang="es-CL" smtClean="0"/>
              <a:t>19-11-2020</a:t>
            </a:fld>
            <a:endParaRPr lang="es-CL"/>
          </a:p>
        </p:txBody>
      </p:sp>
      <p:sp>
        <p:nvSpPr>
          <p:cNvPr id="4" name="Marcador de pie de página 3">
            <a:extLst>
              <a:ext uri="{FF2B5EF4-FFF2-40B4-BE49-F238E27FC236}">
                <a16:creationId xmlns="" xmlns:a16="http://schemas.microsoft.com/office/drawing/2014/main" id="{669D2C00-7AD7-4313-B2E3-56278F8861EF}"/>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 xmlns:a16="http://schemas.microsoft.com/office/drawing/2014/main" id="{83886BEB-B240-4ADD-B4F7-7DA400A348C2}"/>
              </a:ext>
            </a:extLst>
          </p:cNvPr>
          <p:cNvSpPr>
            <a:spLocks noGrp="1"/>
          </p:cNvSpPr>
          <p:nvPr>
            <p:ph type="sldNum" sz="quarter" idx="12"/>
          </p:nvPr>
        </p:nvSpPr>
        <p:spPr/>
        <p:txBody>
          <a:bodyPr/>
          <a:lstStyle/>
          <a:p>
            <a:fld id="{B18BE82A-43EE-462C-9FA0-F201F573FAFC}" type="slidenum">
              <a:rPr lang="es-CL" smtClean="0"/>
              <a:t>‹Nº›</a:t>
            </a:fld>
            <a:endParaRPr lang="es-CL"/>
          </a:p>
        </p:txBody>
      </p:sp>
    </p:spTree>
    <p:extLst>
      <p:ext uri="{BB962C8B-B14F-4D97-AF65-F5344CB8AC3E}">
        <p14:creationId xmlns:p14="http://schemas.microsoft.com/office/powerpoint/2010/main" val="5314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59C40249-809E-4F64-A5A6-827FFC08B70A}"/>
              </a:ext>
            </a:extLst>
          </p:cNvPr>
          <p:cNvSpPr>
            <a:spLocks noGrp="1"/>
          </p:cNvSpPr>
          <p:nvPr>
            <p:ph type="dt" sz="half" idx="10"/>
          </p:nvPr>
        </p:nvSpPr>
        <p:spPr/>
        <p:txBody>
          <a:bodyPr/>
          <a:lstStyle/>
          <a:p>
            <a:fld id="{1FE7453B-FA1A-45A2-B3B9-2D3BDDE59C16}" type="datetimeFigureOut">
              <a:rPr lang="es-CL" smtClean="0"/>
              <a:t>19-11-2020</a:t>
            </a:fld>
            <a:endParaRPr lang="es-CL"/>
          </a:p>
        </p:txBody>
      </p:sp>
      <p:sp>
        <p:nvSpPr>
          <p:cNvPr id="3" name="Marcador de pie de página 2">
            <a:extLst>
              <a:ext uri="{FF2B5EF4-FFF2-40B4-BE49-F238E27FC236}">
                <a16:creationId xmlns="" xmlns:a16="http://schemas.microsoft.com/office/drawing/2014/main" id="{8280B186-FB0B-4B24-B2D7-8AE483B728FF}"/>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 xmlns:a16="http://schemas.microsoft.com/office/drawing/2014/main" id="{DB5F6960-4F00-4B5A-A0E2-D4D45B98D7D5}"/>
              </a:ext>
            </a:extLst>
          </p:cNvPr>
          <p:cNvSpPr>
            <a:spLocks noGrp="1"/>
          </p:cNvSpPr>
          <p:nvPr>
            <p:ph type="sldNum" sz="quarter" idx="12"/>
          </p:nvPr>
        </p:nvSpPr>
        <p:spPr/>
        <p:txBody>
          <a:bodyPr/>
          <a:lstStyle/>
          <a:p>
            <a:fld id="{B18BE82A-43EE-462C-9FA0-F201F573FAFC}" type="slidenum">
              <a:rPr lang="es-CL" smtClean="0"/>
              <a:t>‹Nº›</a:t>
            </a:fld>
            <a:endParaRPr lang="es-CL"/>
          </a:p>
        </p:txBody>
      </p:sp>
    </p:spTree>
    <p:extLst>
      <p:ext uri="{BB962C8B-B14F-4D97-AF65-F5344CB8AC3E}">
        <p14:creationId xmlns:p14="http://schemas.microsoft.com/office/powerpoint/2010/main" val="322883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87A6370-77DB-4D99-9BB8-47CC0D228A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 xmlns:a16="http://schemas.microsoft.com/office/drawing/2014/main" id="{C5554CAC-64FF-4999-9A74-04F013A1D0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 xmlns:a16="http://schemas.microsoft.com/office/drawing/2014/main" id="{6656891A-4891-4BEE-B1F4-05889138A3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5302A4D6-EF9B-4200-A077-504799620E85}"/>
              </a:ext>
            </a:extLst>
          </p:cNvPr>
          <p:cNvSpPr>
            <a:spLocks noGrp="1"/>
          </p:cNvSpPr>
          <p:nvPr>
            <p:ph type="dt" sz="half" idx="10"/>
          </p:nvPr>
        </p:nvSpPr>
        <p:spPr/>
        <p:txBody>
          <a:bodyPr/>
          <a:lstStyle/>
          <a:p>
            <a:fld id="{1FE7453B-FA1A-45A2-B3B9-2D3BDDE59C16}" type="datetimeFigureOut">
              <a:rPr lang="es-CL" smtClean="0"/>
              <a:t>19-11-2020</a:t>
            </a:fld>
            <a:endParaRPr lang="es-CL"/>
          </a:p>
        </p:txBody>
      </p:sp>
      <p:sp>
        <p:nvSpPr>
          <p:cNvPr id="6" name="Marcador de pie de página 5">
            <a:extLst>
              <a:ext uri="{FF2B5EF4-FFF2-40B4-BE49-F238E27FC236}">
                <a16:creationId xmlns="" xmlns:a16="http://schemas.microsoft.com/office/drawing/2014/main" id="{8B4A1F92-220A-48E7-A805-0C132AF4196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 xmlns:a16="http://schemas.microsoft.com/office/drawing/2014/main" id="{E514CAD7-D60D-47BB-95BB-3B5D21B4EE9E}"/>
              </a:ext>
            </a:extLst>
          </p:cNvPr>
          <p:cNvSpPr>
            <a:spLocks noGrp="1"/>
          </p:cNvSpPr>
          <p:nvPr>
            <p:ph type="sldNum" sz="quarter" idx="12"/>
          </p:nvPr>
        </p:nvSpPr>
        <p:spPr/>
        <p:txBody>
          <a:bodyPr/>
          <a:lstStyle/>
          <a:p>
            <a:fld id="{B18BE82A-43EE-462C-9FA0-F201F573FAFC}" type="slidenum">
              <a:rPr lang="es-CL" smtClean="0"/>
              <a:t>‹Nº›</a:t>
            </a:fld>
            <a:endParaRPr lang="es-CL"/>
          </a:p>
        </p:txBody>
      </p:sp>
    </p:spTree>
    <p:extLst>
      <p:ext uri="{BB962C8B-B14F-4D97-AF65-F5344CB8AC3E}">
        <p14:creationId xmlns:p14="http://schemas.microsoft.com/office/powerpoint/2010/main" val="51923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A71996F-D6F4-4F6F-AF75-4AF5B740DD2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 xmlns:a16="http://schemas.microsoft.com/office/drawing/2014/main" id="{F96C5D36-F31F-485D-BA6C-D4E1B425A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 xmlns:a16="http://schemas.microsoft.com/office/drawing/2014/main" id="{63E6DB7F-178D-4855-9A99-C8FB1E7EE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EA7BD7C6-070E-4F10-94AB-EA0EA5C20EE0}"/>
              </a:ext>
            </a:extLst>
          </p:cNvPr>
          <p:cNvSpPr>
            <a:spLocks noGrp="1"/>
          </p:cNvSpPr>
          <p:nvPr>
            <p:ph type="dt" sz="half" idx="10"/>
          </p:nvPr>
        </p:nvSpPr>
        <p:spPr/>
        <p:txBody>
          <a:bodyPr/>
          <a:lstStyle/>
          <a:p>
            <a:fld id="{1FE7453B-FA1A-45A2-B3B9-2D3BDDE59C16}" type="datetimeFigureOut">
              <a:rPr lang="es-CL" smtClean="0"/>
              <a:t>19-11-2020</a:t>
            </a:fld>
            <a:endParaRPr lang="es-CL"/>
          </a:p>
        </p:txBody>
      </p:sp>
      <p:sp>
        <p:nvSpPr>
          <p:cNvPr id="6" name="Marcador de pie de página 5">
            <a:extLst>
              <a:ext uri="{FF2B5EF4-FFF2-40B4-BE49-F238E27FC236}">
                <a16:creationId xmlns="" xmlns:a16="http://schemas.microsoft.com/office/drawing/2014/main" id="{165F5300-829C-4861-9B01-1C0842925DB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 xmlns:a16="http://schemas.microsoft.com/office/drawing/2014/main" id="{F43D7920-0709-4477-B6E5-D60F8E6F9406}"/>
              </a:ext>
            </a:extLst>
          </p:cNvPr>
          <p:cNvSpPr>
            <a:spLocks noGrp="1"/>
          </p:cNvSpPr>
          <p:nvPr>
            <p:ph type="sldNum" sz="quarter" idx="12"/>
          </p:nvPr>
        </p:nvSpPr>
        <p:spPr/>
        <p:txBody>
          <a:bodyPr/>
          <a:lstStyle/>
          <a:p>
            <a:fld id="{B18BE82A-43EE-462C-9FA0-F201F573FAFC}" type="slidenum">
              <a:rPr lang="es-CL" smtClean="0"/>
              <a:t>‹Nº›</a:t>
            </a:fld>
            <a:endParaRPr lang="es-CL"/>
          </a:p>
        </p:txBody>
      </p:sp>
    </p:spTree>
    <p:extLst>
      <p:ext uri="{BB962C8B-B14F-4D97-AF65-F5344CB8AC3E}">
        <p14:creationId xmlns:p14="http://schemas.microsoft.com/office/powerpoint/2010/main" val="423462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FC5A422F-24A3-4AF3-BBC6-F485B4B857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 xmlns:a16="http://schemas.microsoft.com/office/drawing/2014/main" id="{16171805-50F7-4631-90AB-7F1C748FA2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 xmlns:a16="http://schemas.microsoft.com/office/drawing/2014/main" id="{417B043F-4815-4DD3-96A7-4C95A23D9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7453B-FA1A-45A2-B3B9-2D3BDDE59C16}" type="datetimeFigureOut">
              <a:rPr lang="es-CL" smtClean="0"/>
              <a:t>19-11-2020</a:t>
            </a:fld>
            <a:endParaRPr lang="es-CL"/>
          </a:p>
        </p:txBody>
      </p:sp>
      <p:sp>
        <p:nvSpPr>
          <p:cNvPr id="5" name="Marcador de pie de página 4">
            <a:extLst>
              <a:ext uri="{FF2B5EF4-FFF2-40B4-BE49-F238E27FC236}">
                <a16:creationId xmlns="" xmlns:a16="http://schemas.microsoft.com/office/drawing/2014/main" id="{B6B7D9A6-AE11-4972-A86E-7D7FE8F098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 xmlns:a16="http://schemas.microsoft.com/office/drawing/2014/main" id="{3647545A-17F7-4D1F-B9AF-C1E2B9195A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BE82A-43EE-462C-9FA0-F201F573FAFC}" type="slidenum">
              <a:rPr lang="es-CL" smtClean="0"/>
              <a:t>‹Nº›</a:t>
            </a:fld>
            <a:endParaRPr lang="es-CL"/>
          </a:p>
        </p:txBody>
      </p:sp>
    </p:spTree>
    <p:extLst>
      <p:ext uri="{BB962C8B-B14F-4D97-AF65-F5344CB8AC3E}">
        <p14:creationId xmlns:p14="http://schemas.microsoft.com/office/powerpoint/2010/main" val="2126185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0.png"/><Relationship Id="rId7" Type="http://schemas.openxmlformats.org/officeDocument/2006/relationships/image" Target="../media/image6.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F1D442-AD01-44B2-8C7A-297404886F32}"/>
              </a:ext>
            </a:extLst>
          </p:cNvPr>
          <p:cNvSpPr>
            <a:spLocks noGrp="1"/>
          </p:cNvSpPr>
          <p:nvPr>
            <p:ph type="ctrTitle"/>
          </p:nvPr>
        </p:nvSpPr>
        <p:spPr>
          <a:xfrm>
            <a:off x="1642368" y="1171851"/>
            <a:ext cx="9434004" cy="1192891"/>
          </a:xfrm>
        </p:spPr>
        <p:txBody>
          <a:bodyPr>
            <a:normAutofit fontScale="90000"/>
          </a:bodyPr>
          <a:lstStyle/>
          <a:p>
            <a:r>
              <a:rPr lang="es-CL" dirty="0">
                <a:solidFill>
                  <a:srgbClr val="0070C0"/>
                </a:solidFill>
                <a:latin typeface="Arial" panose="020B0604020202020204" pitchFamily="34" charset="0"/>
                <a:cs typeface="Arial" panose="020B0604020202020204" pitchFamily="34" charset="0"/>
              </a:rPr>
              <a:t>Multiplicación de fracciones…</a:t>
            </a:r>
          </a:p>
        </p:txBody>
      </p:sp>
      <p:sp>
        <p:nvSpPr>
          <p:cNvPr id="4" name="Subtítulo 3">
            <a:extLst>
              <a:ext uri="{FF2B5EF4-FFF2-40B4-BE49-F238E27FC236}">
                <a16:creationId xmlns="" xmlns:a16="http://schemas.microsoft.com/office/drawing/2014/main" id="{7F271FFB-DD6D-4252-A0D8-597BA28AE429}"/>
              </a:ext>
            </a:extLst>
          </p:cNvPr>
          <p:cNvSpPr txBox="1">
            <a:spLocks noGrp="1"/>
          </p:cNvSpPr>
          <p:nvPr>
            <p:ph type="subTitle" idx="1"/>
          </p:nvPr>
        </p:nvSpPr>
        <p:spPr>
          <a:xfrm>
            <a:off x="1642368" y="3028952"/>
            <a:ext cx="9144000" cy="1383969"/>
          </a:xfrm>
          <a:prstGeom prst="rect">
            <a:avLst/>
          </a:prstGeom>
          <a:noFill/>
        </p:spPr>
        <p:txBody>
          <a:bodyPr wrap="square" rtlCol="0">
            <a:spAutoFit/>
          </a:bodyPr>
          <a:lstStyle/>
          <a:p>
            <a:r>
              <a:rPr lang="es-CL" sz="6000" dirty="0">
                <a:solidFill>
                  <a:srgbClr val="0070C0"/>
                </a:solidFill>
                <a:latin typeface="Arial" panose="020B0604020202020204" pitchFamily="34" charset="0"/>
                <a:cs typeface="Arial" panose="020B0604020202020204" pitchFamily="34" charset="0"/>
              </a:rPr>
              <a:t>un proceso con sentido.</a:t>
            </a:r>
          </a:p>
          <a:p>
            <a:endParaRPr lang="es-CL" sz="24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 xmlns:a16="http://schemas.microsoft.com/office/drawing/2014/main" id="{F75AFE7B-0F5F-460D-8105-F483AD59B4BF}"/>
              </a:ext>
            </a:extLst>
          </p:cNvPr>
          <p:cNvSpPr txBox="1"/>
          <p:nvPr/>
        </p:nvSpPr>
        <p:spPr>
          <a:xfrm>
            <a:off x="2874865" y="5051374"/>
            <a:ext cx="5095783" cy="523220"/>
          </a:xfrm>
          <a:prstGeom prst="rect">
            <a:avLst/>
          </a:prstGeom>
          <a:noFill/>
        </p:spPr>
        <p:txBody>
          <a:bodyPr wrap="square" rtlCol="0">
            <a:spAutoFit/>
          </a:bodyPr>
          <a:lstStyle/>
          <a:p>
            <a:r>
              <a:rPr lang="es-CL" sz="2800" dirty="0">
                <a:solidFill>
                  <a:srgbClr val="0070C0"/>
                </a:solidFill>
                <a:latin typeface="Arial" panose="020B0604020202020204" pitchFamily="34" charset="0"/>
                <a:cs typeface="Arial" panose="020B0604020202020204" pitchFamily="34" charset="0"/>
              </a:rPr>
              <a:t>Departamento de Matemática</a:t>
            </a:r>
          </a:p>
        </p:txBody>
      </p:sp>
      <p:sp>
        <p:nvSpPr>
          <p:cNvPr id="6" name="CuadroTexto 5">
            <a:extLst>
              <a:ext uri="{FF2B5EF4-FFF2-40B4-BE49-F238E27FC236}">
                <a16:creationId xmlns="" xmlns:a16="http://schemas.microsoft.com/office/drawing/2014/main" id="{1DDDD80A-1431-4ACF-BF13-19DA306DCD3D}"/>
              </a:ext>
            </a:extLst>
          </p:cNvPr>
          <p:cNvSpPr txBox="1"/>
          <p:nvPr/>
        </p:nvSpPr>
        <p:spPr>
          <a:xfrm>
            <a:off x="3222594" y="5683188"/>
            <a:ext cx="4687410" cy="461665"/>
          </a:xfrm>
          <a:prstGeom prst="rect">
            <a:avLst/>
          </a:prstGeom>
          <a:noFill/>
        </p:spPr>
        <p:txBody>
          <a:bodyPr wrap="square" rtlCol="0">
            <a:spAutoFit/>
          </a:bodyPr>
          <a:lstStyle/>
          <a:p>
            <a:r>
              <a:rPr lang="es-CL" sz="2400" dirty="0">
                <a:solidFill>
                  <a:srgbClr val="0070C0"/>
                </a:solidFill>
                <a:latin typeface="Arial" panose="020B0604020202020204" pitchFamily="34" charset="0"/>
                <a:cs typeface="Arial" panose="020B0604020202020204" pitchFamily="34" charset="0"/>
              </a:rPr>
              <a:t>Profesor: Carlos Castro Díaz</a:t>
            </a:r>
          </a:p>
        </p:txBody>
      </p:sp>
      <p:pic>
        <p:nvPicPr>
          <p:cNvPr id="7" name="Imagen 6">
            <a:extLst>
              <a:ext uri="{FF2B5EF4-FFF2-40B4-BE49-F238E27FC236}">
                <a16:creationId xmlns="" xmlns:a16="http://schemas.microsoft.com/office/drawing/2014/main" id="{CCAA9472-04DC-4110-A554-163767294235}"/>
              </a:ext>
            </a:extLst>
          </p:cNvPr>
          <p:cNvPicPr>
            <a:picLocks noChangeAspect="1"/>
          </p:cNvPicPr>
          <p:nvPr/>
        </p:nvPicPr>
        <p:blipFill rotWithShape="1">
          <a:blip r:embed="rId2"/>
          <a:srcRect l="39757" t="35728" r="27549" b="30874"/>
          <a:stretch/>
        </p:blipFill>
        <p:spPr>
          <a:xfrm>
            <a:off x="9641151" y="5303264"/>
            <a:ext cx="2148396" cy="1234491"/>
          </a:xfrm>
          <a:prstGeom prst="rect">
            <a:avLst/>
          </a:prstGeom>
        </p:spPr>
      </p:pic>
      <p:pic>
        <p:nvPicPr>
          <p:cNvPr id="8" name="Imagen 7">
            <a:extLst>
              <a:ext uri="{FF2B5EF4-FFF2-40B4-BE49-F238E27FC236}">
                <a16:creationId xmlns="" xmlns:a16="http://schemas.microsoft.com/office/drawing/2014/main" id="{6901AE4E-D761-4E34-AE5A-AEB7F6CD8CB7}"/>
              </a:ext>
            </a:extLst>
          </p:cNvPr>
          <p:cNvPicPr>
            <a:picLocks noChangeAspect="1"/>
          </p:cNvPicPr>
          <p:nvPr/>
        </p:nvPicPr>
        <p:blipFill rotWithShape="1">
          <a:blip r:embed="rId3"/>
          <a:srcRect l="39830" t="36634" r="25801" b="29320"/>
          <a:stretch/>
        </p:blipFill>
        <p:spPr>
          <a:xfrm>
            <a:off x="509337" y="281508"/>
            <a:ext cx="2266061" cy="1262657"/>
          </a:xfrm>
          <a:prstGeom prst="rect">
            <a:avLst/>
          </a:prstGeom>
        </p:spPr>
      </p:pic>
    </p:spTree>
    <p:extLst>
      <p:ext uri="{BB962C8B-B14F-4D97-AF65-F5344CB8AC3E}">
        <p14:creationId xmlns:p14="http://schemas.microsoft.com/office/powerpoint/2010/main" val="4137290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B40E2161-FB25-4C44-A360-6CD0640B123E}"/>
              </a:ext>
            </a:extLst>
          </p:cNvPr>
          <p:cNvSpPr txBox="1"/>
          <p:nvPr/>
        </p:nvSpPr>
        <p:spPr>
          <a:xfrm>
            <a:off x="2337786" y="470465"/>
            <a:ext cx="7202750" cy="461665"/>
          </a:xfrm>
          <a:prstGeom prst="rect">
            <a:avLst/>
          </a:prstGeom>
          <a:noFill/>
        </p:spPr>
        <p:txBody>
          <a:bodyPr wrap="square" rtlCol="0">
            <a:spAutoFit/>
          </a:bodyPr>
          <a:lstStyle/>
          <a:p>
            <a:r>
              <a:rPr lang="es-CL" sz="2400" dirty="0">
                <a:solidFill>
                  <a:srgbClr val="0070C0"/>
                </a:solidFill>
                <a:latin typeface="Arial" panose="020B0604020202020204" pitchFamily="34" charset="0"/>
                <a:cs typeface="Arial" panose="020B0604020202020204" pitchFamily="34" charset="0"/>
              </a:rPr>
              <a:t>Multiplicación de fracciones un proceso con sentido</a:t>
            </a:r>
          </a:p>
        </p:txBody>
      </p:sp>
      <p:sp>
        <p:nvSpPr>
          <p:cNvPr id="3" name="CuadroTexto 2">
            <a:extLst>
              <a:ext uri="{FF2B5EF4-FFF2-40B4-BE49-F238E27FC236}">
                <a16:creationId xmlns="" xmlns:a16="http://schemas.microsoft.com/office/drawing/2014/main" id="{A564FD30-BF95-4A33-8FA8-5DD3DDF862E7}"/>
              </a:ext>
            </a:extLst>
          </p:cNvPr>
          <p:cNvSpPr txBox="1"/>
          <p:nvPr/>
        </p:nvSpPr>
        <p:spPr>
          <a:xfrm>
            <a:off x="1367159" y="1202016"/>
            <a:ext cx="2601158" cy="461665"/>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Modelo de área</a:t>
            </a:r>
          </a:p>
        </p:txBody>
      </p:sp>
      <p:sp>
        <p:nvSpPr>
          <p:cNvPr id="4" name="CuadroTexto 3">
            <a:extLst>
              <a:ext uri="{FF2B5EF4-FFF2-40B4-BE49-F238E27FC236}">
                <a16:creationId xmlns="" xmlns:a16="http://schemas.microsoft.com/office/drawing/2014/main" id="{32BE87C2-E229-4014-86C0-279F9345960A}"/>
              </a:ext>
            </a:extLst>
          </p:cNvPr>
          <p:cNvSpPr txBox="1"/>
          <p:nvPr/>
        </p:nvSpPr>
        <p:spPr>
          <a:xfrm>
            <a:off x="1367159" y="1885209"/>
            <a:ext cx="9738805" cy="830997"/>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Este modelo de área intenta ser una ampliación del producto de números naturales para determinar el área de un rectángulo. </a:t>
            </a:r>
          </a:p>
        </p:txBody>
      </p:sp>
      <p:graphicFrame>
        <p:nvGraphicFramePr>
          <p:cNvPr id="5" name="Tabla 5">
            <a:extLst>
              <a:ext uri="{FF2B5EF4-FFF2-40B4-BE49-F238E27FC236}">
                <a16:creationId xmlns="" xmlns:a16="http://schemas.microsoft.com/office/drawing/2014/main" id="{645B17E0-15CC-4E56-B5CE-8DFF7EF41D76}"/>
              </a:ext>
            </a:extLst>
          </p:cNvPr>
          <p:cNvGraphicFramePr>
            <a:graphicFrameLocks noGrp="1"/>
          </p:cNvGraphicFramePr>
          <p:nvPr>
            <p:extLst>
              <p:ext uri="{D42A27DB-BD31-4B8C-83A1-F6EECF244321}">
                <p14:modId xmlns:p14="http://schemas.microsoft.com/office/powerpoint/2010/main" val="588007970"/>
              </p:ext>
            </p:extLst>
          </p:nvPr>
        </p:nvGraphicFramePr>
        <p:xfrm>
          <a:off x="4227744" y="4141795"/>
          <a:ext cx="2687960" cy="1463040"/>
        </p:xfrm>
        <a:graphic>
          <a:graphicData uri="http://schemas.openxmlformats.org/drawingml/2006/table">
            <a:tbl>
              <a:tblPr firstRow="1" bandRow="1">
                <a:tableStyleId>{0505E3EF-67EA-436B-97B2-0124C06EBD24}</a:tableStyleId>
              </a:tblPr>
              <a:tblGrid>
                <a:gridCol w="537592">
                  <a:extLst>
                    <a:ext uri="{9D8B030D-6E8A-4147-A177-3AD203B41FA5}">
                      <a16:colId xmlns="" xmlns:a16="http://schemas.microsoft.com/office/drawing/2014/main" val="3183576825"/>
                    </a:ext>
                  </a:extLst>
                </a:gridCol>
                <a:gridCol w="537592">
                  <a:extLst>
                    <a:ext uri="{9D8B030D-6E8A-4147-A177-3AD203B41FA5}">
                      <a16:colId xmlns="" xmlns:a16="http://schemas.microsoft.com/office/drawing/2014/main" val="3896836205"/>
                    </a:ext>
                  </a:extLst>
                </a:gridCol>
                <a:gridCol w="537592">
                  <a:extLst>
                    <a:ext uri="{9D8B030D-6E8A-4147-A177-3AD203B41FA5}">
                      <a16:colId xmlns="" xmlns:a16="http://schemas.microsoft.com/office/drawing/2014/main" val="3409256360"/>
                    </a:ext>
                  </a:extLst>
                </a:gridCol>
                <a:gridCol w="537592">
                  <a:extLst>
                    <a:ext uri="{9D8B030D-6E8A-4147-A177-3AD203B41FA5}">
                      <a16:colId xmlns="" xmlns:a16="http://schemas.microsoft.com/office/drawing/2014/main" val="2534884445"/>
                    </a:ext>
                  </a:extLst>
                </a:gridCol>
                <a:gridCol w="537592">
                  <a:extLst>
                    <a:ext uri="{9D8B030D-6E8A-4147-A177-3AD203B41FA5}">
                      <a16:colId xmlns="" xmlns:a16="http://schemas.microsoft.com/office/drawing/2014/main" val="790198818"/>
                    </a:ext>
                  </a:extLst>
                </a:gridCol>
              </a:tblGrid>
              <a:tr h="250992">
                <a:tc>
                  <a:txBody>
                    <a:bodyPr/>
                    <a:lstStyle/>
                    <a:p>
                      <a:endParaRPr lang="es-CL" dirty="0"/>
                    </a:p>
                  </a:txBody>
                  <a:tcPr/>
                </a:tc>
                <a:tc>
                  <a:txBody>
                    <a:bodyPr/>
                    <a:lstStyle/>
                    <a:p>
                      <a:endParaRPr lang="es-CL"/>
                    </a:p>
                  </a:txBody>
                  <a:tcPr/>
                </a:tc>
                <a:tc>
                  <a:txBody>
                    <a:bodyPr/>
                    <a:lstStyle/>
                    <a:p>
                      <a:endParaRPr lang="es-CL" dirty="0"/>
                    </a:p>
                  </a:txBody>
                  <a:tcPr/>
                </a:tc>
                <a:tc>
                  <a:txBody>
                    <a:bodyPr/>
                    <a:lstStyle/>
                    <a:p>
                      <a:endParaRPr lang="es-CL" dirty="0"/>
                    </a:p>
                  </a:txBody>
                  <a:tcPr/>
                </a:tc>
                <a:tc>
                  <a:txBody>
                    <a:bodyPr/>
                    <a:lstStyle/>
                    <a:p>
                      <a:endParaRPr lang="es-CL" dirty="0"/>
                    </a:p>
                  </a:txBody>
                  <a:tcPr/>
                </a:tc>
                <a:extLst>
                  <a:ext uri="{0D108BD9-81ED-4DB2-BD59-A6C34878D82A}">
                    <a16:rowId xmlns="" xmlns:a16="http://schemas.microsoft.com/office/drawing/2014/main" val="3475222734"/>
                  </a:ext>
                </a:extLst>
              </a:tr>
              <a:tr h="250992">
                <a:tc>
                  <a:txBody>
                    <a:bodyPr/>
                    <a:lstStyle/>
                    <a:p>
                      <a:endParaRPr lang="es-CL"/>
                    </a:p>
                  </a:txBody>
                  <a:tcPr/>
                </a:tc>
                <a:tc>
                  <a:txBody>
                    <a:bodyPr/>
                    <a:lstStyle/>
                    <a:p>
                      <a:endParaRPr lang="es-CL" dirty="0"/>
                    </a:p>
                  </a:txBody>
                  <a:tcPr/>
                </a:tc>
                <a:tc>
                  <a:txBody>
                    <a:bodyPr/>
                    <a:lstStyle/>
                    <a:p>
                      <a:endParaRPr lang="es-CL"/>
                    </a:p>
                  </a:txBody>
                  <a:tcPr/>
                </a:tc>
                <a:tc>
                  <a:txBody>
                    <a:bodyPr/>
                    <a:lstStyle/>
                    <a:p>
                      <a:endParaRPr lang="es-CL"/>
                    </a:p>
                  </a:txBody>
                  <a:tcPr/>
                </a:tc>
                <a:tc>
                  <a:txBody>
                    <a:bodyPr/>
                    <a:lstStyle/>
                    <a:p>
                      <a:endParaRPr lang="es-CL"/>
                    </a:p>
                  </a:txBody>
                  <a:tcPr/>
                </a:tc>
                <a:extLst>
                  <a:ext uri="{0D108BD9-81ED-4DB2-BD59-A6C34878D82A}">
                    <a16:rowId xmlns="" xmlns:a16="http://schemas.microsoft.com/office/drawing/2014/main" val="3254449772"/>
                  </a:ext>
                </a:extLst>
              </a:tr>
              <a:tr h="250992">
                <a:tc>
                  <a:txBody>
                    <a:bodyPr/>
                    <a:lstStyle/>
                    <a:p>
                      <a:endParaRPr lang="es-CL"/>
                    </a:p>
                  </a:txBody>
                  <a:tcPr/>
                </a:tc>
                <a:tc>
                  <a:txBody>
                    <a:bodyPr/>
                    <a:lstStyle/>
                    <a:p>
                      <a:endParaRPr lang="es-CL"/>
                    </a:p>
                  </a:txBody>
                  <a:tcPr/>
                </a:tc>
                <a:tc>
                  <a:txBody>
                    <a:bodyPr/>
                    <a:lstStyle/>
                    <a:p>
                      <a:endParaRPr lang="es-CL"/>
                    </a:p>
                  </a:txBody>
                  <a:tcPr/>
                </a:tc>
                <a:tc>
                  <a:txBody>
                    <a:bodyPr/>
                    <a:lstStyle/>
                    <a:p>
                      <a:endParaRPr lang="es-CL" dirty="0"/>
                    </a:p>
                  </a:txBody>
                  <a:tcPr/>
                </a:tc>
                <a:tc>
                  <a:txBody>
                    <a:bodyPr/>
                    <a:lstStyle/>
                    <a:p>
                      <a:endParaRPr lang="es-CL"/>
                    </a:p>
                  </a:txBody>
                  <a:tcPr/>
                </a:tc>
                <a:extLst>
                  <a:ext uri="{0D108BD9-81ED-4DB2-BD59-A6C34878D82A}">
                    <a16:rowId xmlns="" xmlns:a16="http://schemas.microsoft.com/office/drawing/2014/main" val="4147434254"/>
                  </a:ext>
                </a:extLst>
              </a:tr>
              <a:tr h="250992">
                <a:tc>
                  <a:txBody>
                    <a:bodyPr/>
                    <a:lstStyle/>
                    <a:p>
                      <a:endParaRPr lang="es-CL"/>
                    </a:p>
                  </a:txBody>
                  <a:tcPr/>
                </a:tc>
                <a:tc>
                  <a:txBody>
                    <a:bodyPr/>
                    <a:lstStyle/>
                    <a:p>
                      <a:endParaRPr lang="es-CL" dirty="0"/>
                    </a:p>
                  </a:txBody>
                  <a:tcPr/>
                </a:tc>
                <a:tc>
                  <a:txBody>
                    <a:bodyPr/>
                    <a:lstStyle/>
                    <a:p>
                      <a:endParaRPr lang="es-CL"/>
                    </a:p>
                  </a:txBody>
                  <a:tcPr/>
                </a:tc>
                <a:tc>
                  <a:txBody>
                    <a:bodyPr/>
                    <a:lstStyle/>
                    <a:p>
                      <a:endParaRPr lang="es-CL" dirty="0"/>
                    </a:p>
                  </a:txBody>
                  <a:tcPr/>
                </a:tc>
                <a:tc>
                  <a:txBody>
                    <a:bodyPr/>
                    <a:lstStyle/>
                    <a:p>
                      <a:endParaRPr lang="es-CL" dirty="0"/>
                    </a:p>
                  </a:txBody>
                  <a:tcPr/>
                </a:tc>
                <a:extLst>
                  <a:ext uri="{0D108BD9-81ED-4DB2-BD59-A6C34878D82A}">
                    <a16:rowId xmlns="" xmlns:a16="http://schemas.microsoft.com/office/drawing/2014/main" val="3666424624"/>
                  </a:ext>
                </a:extLst>
              </a:tr>
            </a:tbl>
          </a:graphicData>
        </a:graphic>
      </p:graphicFrame>
      <p:sp>
        <p:nvSpPr>
          <p:cNvPr id="7" name="CuadroTexto 6">
            <a:extLst>
              <a:ext uri="{FF2B5EF4-FFF2-40B4-BE49-F238E27FC236}">
                <a16:creationId xmlns="" xmlns:a16="http://schemas.microsoft.com/office/drawing/2014/main" id="{A02FD6DB-3E57-48B3-8320-67BEEAF2485D}"/>
              </a:ext>
            </a:extLst>
          </p:cNvPr>
          <p:cNvSpPr txBox="1"/>
          <p:nvPr/>
        </p:nvSpPr>
        <p:spPr>
          <a:xfrm>
            <a:off x="4026068" y="3845600"/>
            <a:ext cx="201676" cy="430887"/>
          </a:xfrm>
          <a:prstGeom prst="rect">
            <a:avLst/>
          </a:prstGeom>
          <a:noFill/>
        </p:spPr>
        <p:txBody>
          <a:bodyPr wrap="square" lIns="0" tIns="0" rIns="0" bIns="0" rtlCol="0">
            <a:spAutoFit/>
          </a:bodyPr>
          <a:lstStyle/>
          <a:p>
            <a:r>
              <a:rPr lang="es-CL" sz="2400" dirty="0">
                <a:latin typeface="Arial" panose="020B0604020202020204" pitchFamily="34" charset="0"/>
                <a:cs typeface="Arial" panose="020B0604020202020204" pitchFamily="34" charset="0"/>
              </a:rPr>
              <a:t>1</a:t>
            </a:r>
            <a:r>
              <a:rPr lang="es-CL" sz="2800" dirty="0">
                <a:latin typeface="Arial" panose="020B0604020202020204" pitchFamily="34" charset="0"/>
                <a:cs typeface="Arial" panose="020B0604020202020204" pitchFamily="34" charset="0"/>
              </a:rPr>
              <a:t> </a:t>
            </a:r>
          </a:p>
        </p:txBody>
      </p:sp>
      <p:sp>
        <p:nvSpPr>
          <p:cNvPr id="8" name="CuadroTexto 7">
            <a:extLst>
              <a:ext uri="{FF2B5EF4-FFF2-40B4-BE49-F238E27FC236}">
                <a16:creationId xmlns="" xmlns:a16="http://schemas.microsoft.com/office/drawing/2014/main" id="{8D65D87A-EAED-447C-9FCF-D187C6D267EA}"/>
              </a:ext>
            </a:extLst>
          </p:cNvPr>
          <p:cNvSpPr txBox="1"/>
          <p:nvPr/>
        </p:nvSpPr>
        <p:spPr>
          <a:xfrm>
            <a:off x="7016542" y="5389391"/>
            <a:ext cx="201676" cy="430887"/>
          </a:xfrm>
          <a:prstGeom prst="rect">
            <a:avLst/>
          </a:prstGeom>
          <a:noFill/>
        </p:spPr>
        <p:txBody>
          <a:bodyPr wrap="square" lIns="0" tIns="0" rIns="0" bIns="0" rtlCol="0">
            <a:spAutoFit/>
          </a:bodyPr>
          <a:lstStyle/>
          <a:p>
            <a:r>
              <a:rPr lang="es-CL" sz="2400" dirty="0">
                <a:latin typeface="Arial" panose="020B0604020202020204" pitchFamily="34" charset="0"/>
                <a:cs typeface="Arial" panose="020B0604020202020204" pitchFamily="34" charset="0"/>
              </a:rPr>
              <a:t>1</a:t>
            </a:r>
            <a:r>
              <a:rPr lang="es-CL" sz="28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9" name="CuadroTexto 8">
                <a:extLst>
                  <a:ext uri="{FF2B5EF4-FFF2-40B4-BE49-F238E27FC236}">
                    <a16:creationId xmlns="" xmlns:a16="http://schemas.microsoft.com/office/drawing/2014/main" id="{F9775671-9283-4A4E-A0D5-09352A9ACD49}"/>
                  </a:ext>
                </a:extLst>
              </p:cNvPr>
              <p:cNvSpPr txBox="1"/>
              <p:nvPr/>
            </p:nvSpPr>
            <p:spPr>
              <a:xfrm>
                <a:off x="3668226" y="4527579"/>
                <a:ext cx="458680"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400" b="1" i="1" smtClean="0">
                              <a:solidFill>
                                <a:srgbClr val="0070C0"/>
                              </a:solidFill>
                              <a:latin typeface="Cambria Math" panose="02040503050406030204" pitchFamily="18" charset="0"/>
                            </a:rPr>
                          </m:ctrlPr>
                        </m:fPr>
                        <m:num>
                          <m:r>
                            <a:rPr lang="es-CL" sz="2400" b="1" i="0" smtClean="0">
                              <a:solidFill>
                                <a:srgbClr val="0070C0"/>
                              </a:solidFill>
                              <a:latin typeface="Cambria Math" panose="02040503050406030204" pitchFamily="18" charset="0"/>
                            </a:rPr>
                            <m:t>𝟑</m:t>
                          </m:r>
                        </m:num>
                        <m:den>
                          <m:r>
                            <a:rPr lang="es-CL" sz="2400" b="1" i="0" smtClean="0">
                              <a:solidFill>
                                <a:srgbClr val="0070C0"/>
                              </a:solidFill>
                              <a:latin typeface="Cambria Math" panose="02040503050406030204" pitchFamily="18" charset="0"/>
                            </a:rPr>
                            <m:t>𝟒</m:t>
                          </m:r>
                        </m:den>
                      </m:f>
                    </m:oMath>
                  </m:oMathPara>
                </a14:m>
                <a:endParaRPr lang="es-CL" sz="2400" b="1" dirty="0"/>
              </a:p>
            </p:txBody>
          </p:sp>
        </mc:Choice>
        <mc:Fallback xmlns="">
          <p:sp>
            <p:nvSpPr>
              <p:cNvPr id="9" name="CuadroTexto 8">
                <a:extLst>
                  <a:ext uri="{FF2B5EF4-FFF2-40B4-BE49-F238E27FC236}">
                    <a16:creationId xmlns:a16="http://schemas.microsoft.com/office/drawing/2014/main" id="{F9775671-9283-4A4E-A0D5-09352A9ACD49}"/>
                  </a:ext>
                </a:extLst>
              </p:cNvPr>
              <p:cNvSpPr txBox="1">
                <a:spLocks noRot="1" noChangeAspect="1" noMove="1" noResize="1" noEditPoints="1" noAdjustHandles="1" noChangeArrowheads="1" noChangeShapeType="1" noTextEdit="1"/>
              </p:cNvSpPr>
              <p:nvPr/>
            </p:nvSpPr>
            <p:spPr>
              <a:xfrm>
                <a:off x="3668226" y="4527579"/>
                <a:ext cx="458680" cy="691471"/>
              </a:xfrm>
              <a:prstGeom prst="rect">
                <a:avLst/>
              </a:prstGeom>
              <a:blipFill>
                <a:blip r:embed="rId2"/>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 xmlns:a16="http://schemas.microsoft.com/office/drawing/2014/main" id="{EEDFA0DB-1448-4D72-8ACF-2A1D75112EFA}"/>
                  </a:ext>
                </a:extLst>
              </p:cNvPr>
              <p:cNvSpPr txBox="1"/>
              <p:nvPr/>
            </p:nvSpPr>
            <p:spPr>
              <a:xfrm>
                <a:off x="5113044" y="5638445"/>
                <a:ext cx="458680" cy="6938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400" b="1" i="1" smtClean="0">
                              <a:solidFill>
                                <a:schemeClr val="accent6">
                                  <a:lumMod val="60000"/>
                                  <a:lumOff val="40000"/>
                                </a:schemeClr>
                              </a:solidFill>
                              <a:latin typeface="Cambria Math" panose="02040503050406030204" pitchFamily="18" charset="0"/>
                            </a:rPr>
                          </m:ctrlPr>
                        </m:fPr>
                        <m:num>
                          <m:r>
                            <a:rPr lang="es-CL" sz="2400" b="1" i="0" smtClean="0">
                              <a:solidFill>
                                <a:schemeClr val="accent6">
                                  <a:lumMod val="60000"/>
                                  <a:lumOff val="40000"/>
                                </a:schemeClr>
                              </a:solidFill>
                              <a:latin typeface="Cambria Math" panose="02040503050406030204" pitchFamily="18" charset="0"/>
                            </a:rPr>
                            <m:t>𝟐</m:t>
                          </m:r>
                        </m:num>
                        <m:den>
                          <m:r>
                            <a:rPr lang="es-CL" sz="2400" b="1" i="0" smtClean="0">
                              <a:solidFill>
                                <a:schemeClr val="accent6">
                                  <a:lumMod val="60000"/>
                                  <a:lumOff val="40000"/>
                                </a:schemeClr>
                              </a:solidFill>
                              <a:latin typeface="Cambria Math" panose="02040503050406030204" pitchFamily="18" charset="0"/>
                            </a:rPr>
                            <m:t>𝟓</m:t>
                          </m:r>
                        </m:den>
                      </m:f>
                    </m:oMath>
                  </m:oMathPara>
                </a14:m>
                <a:endParaRPr lang="es-CL" sz="2400" b="1" dirty="0"/>
              </a:p>
            </p:txBody>
          </p:sp>
        </mc:Choice>
        <mc:Fallback xmlns="">
          <p:sp>
            <p:nvSpPr>
              <p:cNvPr id="10" name="CuadroTexto 9">
                <a:extLst>
                  <a:ext uri="{FF2B5EF4-FFF2-40B4-BE49-F238E27FC236}">
                    <a16:creationId xmlns:a16="http://schemas.microsoft.com/office/drawing/2014/main" id="{EEDFA0DB-1448-4D72-8ACF-2A1D75112EFA}"/>
                  </a:ext>
                </a:extLst>
              </p:cNvPr>
              <p:cNvSpPr txBox="1">
                <a:spLocks noRot="1" noChangeAspect="1" noMove="1" noResize="1" noEditPoints="1" noAdjustHandles="1" noChangeArrowheads="1" noChangeShapeType="1" noTextEdit="1"/>
              </p:cNvSpPr>
              <p:nvPr/>
            </p:nvSpPr>
            <p:spPr>
              <a:xfrm>
                <a:off x="5113044" y="5638445"/>
                <a:ext cx="458680" cy="693844"/>
              </a:xfrm>
              <a:prstGeom prst="rect">
                <a:avLst/>
              </a:prstGeom>
              <a:blipFill>
                <a:blip r:embed="rId3"/>
                <a:stretch>
                  <a:fillRect/>
                </a:stretch>
              </a:blipFill>
            </p:spPr>
            <p:txBody>
              <a:bodyPr/>
              <a:lstStyle/>
              <a:p>
                <a:r>
                  <a:rPr lang="es-CL">
                    <a:noFill/>
                  </a:rPr>
                  <a:t> </a:t>
                </a:r>
              </a:p>
            </p:txBody>
          </p:sp>
        </mc:Fallback>
      </mc:AlternateContent>
      <p:sp>
        <p:nvSpPr>
          <p:cNvPr id="11" name="Rectángulo 10">
            <a:extLst>
              <a:ext uri="{FF2B5EF4-FFF2-40B4-BE49-F238E27FC236}">
                <a16:creationId xmlns="" xmlns:a16="http://schemas.microsoft.com/office/drawing/2014/main" id="{693E0005-D256-475B-8CED-D47BF16BC700}"/>
              </a:ext>
            </a:extLst>
          </p:cNvPr>
          <p:cNvSpPr/>
          <p:nvPr/>
        </p:nvSpPr>
        <p:spPr>
          <a:xfrm>
            <a:off x="4247691" y="4579689"/>
            <a:ext cx="1005960" cy="10069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mc:AlternateContent xmlns:mc="http://schemas.openxmlformats.org/markup-compatibility/2006" xmlns:a14="http://schemas.microsoft.com/office/drawing/2010/main">
        <mc:Choice Requires="a14">
          <p:sp>
            <p:nvSpPr>
              <p:cNvPr id="12" name="CuadroTexto 11">
                <a:extLst>
                  <a:ext uri="{FF2B5EF4-FFF2-40B4-BE49-F238E27FC236}">
                    <a16:creationId xmlns="" xmlns:a16="http://schemas.microsoft.com/office/drawing/2014/main" id="{41764773-7BEF-40D8-929F-03FF0D5DE865}"/>
                  </a:ext>
                </a:extLst>
              </p:cNvPr>
              <p:cNvSpPr txBox="1"/>
              <p:nvPr/>
            </p:nvSpPr>
            <p:spPr>
              <a:xfrm>
                <a:off x="4840079" y="2889764"/>
                <a:ext cx="458680"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400" i="1" smtClean="0">
                              <a:latin typeface="Cambria Math" panose="02040503050406030204" pitchFamily="18" charset="0"/>
                            </a:rPr>
                          </m:ctrlPr>
                        </m:fPr>
                        <m:num>
                          <m:r>
                            <a:rPr lang="es-CL" sz="2400" b="0" i="0" smtClean="0">
                              <a:latin typeface="Cambria Math" panose="02040503050406030204" pitchFamily="18" charset="0"/>
                            </a:rPr>
                            <m:t>3</m:t>
                          </m:r>
                        </m:num>
                        <m:den>
                          <m:r>
                            <a:rPr lang="es-CL" sz="2400" b="0" i="0" smtClean="0">
                              <a:latin typeface="Cambria Math" panose="02040503050406030204" pitchFamily="18" charset="0"/>
                            </a:rPr>
                            <m:t>4</m:t>
                          </m:r>
                        </m:den>
                      </m:f>
                    </m:oMath>
                  </m:oMathPara>
                </a14:m>
                <a:endParaRPr lang="es-CL" sz="2400" dirty="0"/>
              </a:p>
            </p:txBody>
          </p:sp>
        </mc:Choice>
        <mc:Fallback xmlns="">
          <p:sp>
            <p:nvSpPr>
              <p:cNvPr id="12" name="CuadroTexto 11">
                <a:extLst>
                  <a:ext uri="{FF2B5EF4-FFF2-40B4-BE49-F238E27FC236}">
                    <a16:creationId xmlns:a16="http://schemas.microsoft.com/office/drawing/2014/main" id="{41764773-7BEF-40D8-929F-03FF0D5DE865}"/>
                  </a:ext>
                </a:extLst>
              </p:cNvPr>
              <p:cNvSpPr txBox="1">
                <a:spLocks noRot="1" noChangeAspect="1" noMove="1" noResize="1" noEditPoints="1" noAdjustHandles="1" noChangeArrowheads="1" noChangeShapeType="1" noTextEdit="1"/>
              </p:cNvSpPr>
              <p:nvPr/>
            </p:nvSpPr>
            <p:spPr>
              <a:xfrm>
                <a:off x="4840079" y="2889764"/>
                <a:ext cx="458680" cy="691471"/>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 xmlns:a16="http://schemas.microsoft.com/office/drawing/2014/main" id="{7DD47AAE-8CEE-4E6A-AEB8-E01B84DDD6AF}"/>
                  </a:ext>
                </a:extLst>
              </p:cNvPr>
              <p:cNvSpPr txBox="1"/>
              <p:nvPr/>
            </p:nvSpPr>
            <p:spPr>
              <a:xfrm>
                <a:off x="5266923" y="2927596"/>
                <a:ext cx="15092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smtClean="0">
                          <a:latin typeface="Cambria Math" panose="02040503050406030204" pitchFamily="18" charset="0"/>
                        </a:rPr>
                        <m:t>.</m:t>
                      </m:r>
                    </m:oMath>
                  </m:oMathPara>
                </a14:m>
                <a:endParaRPr lang="es-CL" sz="2800" dirty="0"/>
              </a:p>
            </p:txBody>
          </p:sp>
        </mc:Choice>
        <mc:Fallback xmlns="">
          <p:sp>
            <p:nvSpPr>
              <p:cNvPr id="13" name="CuadroTexto 12">
                <a:extLst>
                  <a:ext uri="{FF2B5EF4-FFF2-40B4-BE49-F238E27FC236}">
                    <a16:creationId xmlns:a16="http://schemas.microsoft.com/office/drawing/2014/main" id="{7DD47AAE-8CEE-4E6A-AEB8-E01B84DDD6AF}"/>
                  </a:ext>
                </a:extLst>
              </p:cNvPr>
              <p:cNvSpPr txBox="1">
                <a:spLocks noRot="1" noChangeAspect="1" noMove="1" noResize="1" noEditPoints="1" noAdjustHandles="1" noChangeArrowheads="1" noChangeShapeType="1" noTextEdit="1"/>
              </p:cNvSpPr>
              <p:nvPr/>
            </p:nvSpPr>
            <p:spPr>
              <a:xfrm>
                <a:off x="5266923" y="2927596"/>
                <a:ext cx="150921" cy="430887"/>
              </a:xfrm>
              <a:prstGeom prst="rect">
                <a:avLst/>
              </a:prstGeom>
              <a:blipFill>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 xmlns:a16="http://schemas.microsoft.com/office/drawing/2014/main" id="{7F3FD85B-E31D-470A-8CA0-F3E37D522263}"/>
                  </a:ext>
                </a:extLst>
              </p:cNvPr>
              <p:cNvSpPr txBox="1"/>
              <p:nvPr/>
            </p:nvSpPr>
            <p:spPr>
              <a:xfrm>
                <a:off x="5430127" y="2889764"/>
                <a:ext cx="458680" cy="6938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400" i="1" smtClean="0">
                              <a:latin typeface="Cambria Math" panose="02040503050406030204" pitchFamily="18" charset="0"/>
                            </a:rPr>
                          </m:ctrlPr>
                        </m:fPr>
                        <m:num>
                          <m:r>
                            <a:rPr lang="es-CL" sz="2400" b="0" i="0" smtClean="0">
                              <a:latin typeface="Cambria Math" panose="02040503050406030204" pitchFamily="18" charset="0"/>
                            </a:rPr>
                            <m:t>2</m:t>
                          </m:r>
                        </m:num>
                        <m:den>
                          <m:r>
                            <a:rPr lang="es-CL" sz="2400" b="0" i="0" smtClean="0">
                              <a:latin typeface="Cambria Math" panose="02040503050406030204" pitchFamily="18" charset="0"/>
                            </a:rPr>
                            <m:t>5</m:t>
                          </m:r>
                        </m:den>
                      </m:f>
                    </m:oMath>
                  </m:oMathPara>
                </a14:m>
                <a:endParaRPr lang="es-CL" sz="2400" dirty="0"/>
              </a:p>
            </p:txBody>
          </p:sp>
        </mc:Choice>
        <mc:Fallback xmlns="">
          <p:sp>
            <p:nvSpPr>
              <p:cNvPr id="14" name="CuadroTexto 13">
                <a:extLst>
                  <a:ext uri="{FF2B5EF4-FFF2-40B4-BE49-F238E27FC236}">
                    <a16:creationId xmlns:a16="http://schemas.microsoft.com/office/drawing/2014/main" id="{7F3FD85B-E31D-470A-8CA0-F3E37D522263}"/>
                  </a:ext>
                </a:extLst>
              </p:cNvPr>
              <p:cNvSpPr txBox="1">
                <a:spLocks noRot="1" noChangeAspect="1" noMove="1" noResize="1" noEditPoints="1" noAdjustHandles="1" noChangeArrowheads="1" noChangeShapeType="1" noTextEdit="1"/>
              </p:cNvSpPr>
              <p:nvPr/>
            </p:nvSpPr>
            <p:spPr>
              <a:xfrm>
                <a:off x="5430127" y="2889764"/>
                <a:ext cx="458680" cy="693844"/>
              </a:xfrm>
              <a:prstGeom prst="rect">
                <a:avLst/>
              </a:prstGeom>
              <a:blipFill>
                <a:blip r:embed="rId6"/>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 xmlns:a16="http://schemas.microsoft.com/office/drawing/2014/main" id="{EE44C0CF-270E-4494-AE0D-7133D7B1EAC5}"/>
                  </a:ext>
                </a:extLst>
              </p:cNvPr>
              <p:cNvSpPr txBox="1"/>
              <p:nvPr/>
            </p:nvSpPr>
            <p:spPr>
              <a:xfrm>
                <a:off x="5773444" y="3081610"/>
                <a:ext cx="33143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m:t>
                      </m:r>
                    </m:oMath>
                  </m:oMathPara>
                </a14:m>
                <a:endParaRPr lang="es-CL" sz="2000" dirty="0"/>
              </a:p>
            </p:txBody>
          </p:sp>
        </mc:Choice>
        <mc:Fallback xmlns="">
          <p:sp>
            <p:nvSpPr>
              <p:cNvPr id="15" name="CuadroTexto 14">
                <a:extLst>
                  <a:ext uri="{FF2B5EF4-FFF2-40B4-BE49-F238E27FC236}">
                    <a16:creationId xmlns:a16="http://schemas.microsoft.com/office/drawing/2014/main" id="{EE44C0CF-270E-4494-AE0D-7133D7B1EAC5}"/>
                  </a:ext>
                </a:extLst>
              </p:cNvPr>
              <p:cNvSpPr txBox="1">
                <a:spLocks noRot="1" noChangeAspect="1" noMove="1" noResize="1" noEditPoints="1" noAdjustHandles="1" noChangeArrowheads="1" noChangeShapeType="1" noTextEdit="1"/>
              </p:cNvSpPr>
              <p:nvPr/>
            </p:nvSpPr>
            <p:spPr>
              <a:xfrm>
                <a:off x="5773444" y="3081610"/>
                <a:ext cx="331434" cy="307777"/>
              </a:xfrm>
              <a:prstGeom prst="rect">
                <a:avLst/>
              </a:prstGeom>
              <a:blipFill>
                <a:blip r:embed="rId7"/>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 xmlns:a16="http://schemas.microsoft.com/office/drawing/2014/main" id="{D6862A6C-6374-4770-B31B-2571DF1875E3}"/>
                  </a:ext>
                </a:extLst>
              </p:cNvPr>
              <p:cNvSpPr txBox="1"/>
              <p:nvPr/>
            </p:nvSpPr>
            <p:spPr>
              <a:xfrm>
                <a:off x="6078244" y="2892635"/>
                <a:ext cx="458680" cy="6938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400" i="1" smtClean="0">
                              <a:latin typeface="Cambria Math" panose="02040503050406030204" pitchFamily="18" charset="0"/>
                            </a:rPr>
                          </m:ctrlPr>
                        </m:fPr>
                        <m:num>
                          <m:r>
                            <a:rPr lang="es-CL" sz="2400" b="0" i="0" smtClean="0">
                              <a:latin typeface="Cambria Math" panose="02040503050406030204" pitchFamily="18" charset="0"/>
                            </a:rPr>
                            <m:t>6</m:t>
                          </m:r>
                        </m:num>
                        <m:den>
                          <m:r>
                            <a:rPr lang="es-CL" sz="2400" b="0" i="0" smtClean="0">
                              <a:latin typeface="Cambria Math" panose="02040503050406030204" pitchFamily="18" charset="0"/>
                            </a:rPr>
                            <m:t>20</m:t>
                          </m:r>
                        </m:den>
                      </m:f>
                    </m:oMath>
                  </m:oMathPara>
                </a14:m>
                <a:endParaRPr lang="es-CL" sz="2400" dirty="0"/>
              </a:p>
            </p:txBody>
          </p:sp>
        </mc:Choice>
        <mc:Fallback xmlns="">
          <p:sp>
            <p:nvSpPr>
              <p:cNvPr id="16" name="CuadroTexto 15">
                <a:extLst>
                  <a:ext uri="{FF2B5EF4-FFF2-40B4-BE49-F238E27FC236}">
                    <a16:creationId xmlns:a16="http://schemas.microsoft.com/office/drawing/2014/main" id="{D6862A6C-6374-4770-B31B-2571DF1875E3}"/>
                  </a:ext>
                </a:extLst>
              </p:cNvPr>
              <p:cNvSpPr txBox="1">
                <a:spLocks noRot="1" noChangeAspect="1" noMove="1" noResize="1" noEditPoints="1" noAdjustHandles="1" noChangeArrowheads="1" noChangeShapeType="1" noTextEdit="1"/>
              </p:cNvSpPr>
              <p:nvPr/>
            </p:nvSpPr>
            <p:spPr>
              <a:xfrm>
                <a:off x="6078244" y="2892635"/>
                <a:ext cx="458680" cy="693844"/>
              </a:xfrm>
              <a:prstGeom prst="rect">
                <a:avLst/>
              </a:prstGeom>
              <a:blipFill>
                <a:blip r:embed="rId8"/>
                <a:stretch>
                  <a:fillRect/>
                </a:stretch>
              </a:blipFill>
            </p:spPr>
            <p:txBody>
              <a:bodyPr/>
              <a:lstStyle/>
              <a:p>
                <a:r>
                  <a:rPr lang="es-CL">
                    <a:noFill/>
                  </a:rPr>
                  <a:t> </a:t>
                </a:r>
              </a:p>
            </p:txBody>
          </p:sp>
        </mc:Fallback>
      </mc:AlternateContent>
      <p:cxnSp>
        <p:nvCxnSpPr>
          <p:cNvPr id="18" name="Conector recto 17">
            <a:extLst>
              <a:ext uri="{FF2B5EF4-FFF2-40B4-BE49-F238E27FC236}">
                <a16:creationId xmlns="" xmlns:a16="http://schemas.microsoft.com/office/drawing/2014/main" id="{AEC0CEEF-CED9-47FA-9E65-DCAFF752E5F0}"/>
              </a:ext>
            </a:extLst>
          </p:cNvPr>
          <p:cNvCxnSpPr>
            <a:cxnSpLocks/>
          </p:cNvCxnSpPr>
          <p:nvPr/>
        </p:nvCxnSpPr>
        <p:spPr>
          <a:xfrm>
            <a:off x="4761435" y="4147723"/>
            <a:ext cx="987" cy="1459982"/>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 xmlns:a16="http://schemas.microsoft.com/office/drawing/2014/main" id="{2785FE4B-A1BA-418B-81F3-E138D744477C}"/>
              </a:ext>
            </a:extLst>
          </p:cNvPr>
          <p:cNvCxnSpPr>
            <a:cxnSpLocks/>
          </p:cNvCxnSpPr>
          <p:nvPr/>
        </p:nvCxnSpPr>
        <p:spPr>
          <a:xfrm>
            <a:off x="5305393" y="4141795"/>
            <a:ext cx="987" cy="1459982"/>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 xmlns:a16="http://schemas.microsoft.com/office/drawing/2014/main" id="{318D6DE1-FCDE-4F86-ABAA-C07032B00967}"/>
              </a:ext>
            </a:extLst>
          </p:cNvPr>
          <p:cNvCxnSpPr>
            <a:cxnSpLocks/>
          </p:cNvCxnSpPr>
          <p:nvPr/>
        </p:nvCxnSpPr>
        <p:spPr>
          <a:xfrm>
            <a:off x="5837067" y="4138924"/>
            <a:ext cx="987" cy="1459982"/>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 xmlns:a16="http://schemas.microsoft.com/office/drawing/2014/main" id="{CA2513B2-A642-4D06-A394-D8DC5E1AD385}"/>
              </a:ext>
            </a:extLst>
          </p:cNvPr>
          <p:cNvCxnSpPr>
            <a:cxnSpLocks/>
          </p:cNvCxnSpPr>
          <p:nvPr/>
        </p:nvCxnSpPr>
        <p:spPr>
          <a:xfrm>
            <a:off x="6365290" y="4138924"/>
            <a:ext cx="987" cy="1459982"/>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 xmlns:a16="http://schemas.microsoft.com/office/drawing/2014/main" id="{5BD73810-4CFD-44BF-839C-652EC2D86815}"/>
              </a:ext>
            </a:extLst>
          </p:cNvPr>
          <p:cNvCxnSpPr>
            <a:cxnSpLocks/>
          </p:cNvCxnSpPr>
          <p:nvPr/>
        </p:nvCxnSpPr>
        <p:spPr>
          <a:xfrm flipH="1">
            <a:off x="4224986" y="4527579"/>
            <a:ext cx="269347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 xmlns:a16="http://schemas.microsoft.com/office/drawing/2014/main" id="{951A8CDE-432D-496F-9E2B-A43B18D28064}"/>
              </a:ext>
            </a:extLst>
          </p:cNvPr>
          <p:cNvCxnSpPr>
            <a:cxnSpLocks/>
          </p:cNvCxnSpPr>
          <p:nvPr/>
        </p:nvCxnSpPr>
        <p:spPr>
          <a:xfrm flipH="1">
            <a:off x="4229578" y="4868915"/>
            <a:ext cx="269347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 xmlns:a16="http://schemas.microsoft.com/office/drawing/2014/main" id="{242D88CF-5A41-4CF9-84D3-AF237AEBDB41}"/>
              </a:ext>
            </a:extLst>
          </p:cNvPr>
          <p:cNvCxnSpPr>
            <a:cxnSpLocks/>
          </p:cNvCxnSpPr>
          <p:nvPr/>
        </p:nvCxnSpPr>
        <p:spPr>
          <a:xfrm flipH="1">
            <a:off x="4222228" y="5219050"/>
            <a:ext cx="269347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 xmlns:a16="http://schemas.microsoft.com/office/drawing/2014/main" id="{E7E92686-0F84-479A-BF1C-376E607E9C3A}"/>
              </a:ext>
            </a:extLst>
          </p:cNvPr>
          <p:cNvCxnSpPr>
            <a:cxnSpLocks/>
          </p:cNvCxnSpPr>
          <p:nvPr/>
        </p:nvCxnSpPr>
        <p:spPr>
          <a:xfrm flipH="1">
            <a:off x="4222228" y="5601914"/>
            <a:ext cx="269347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 xmlns:a16="http://schemas.microsoft.com/office/drawing/2014/main" id="{5AC99E29-5DD5-4758-84D6-CAA7AE3C906D}"/>
              </a:ext>
            </a:extLst>
          </p:cNvPr>
          <p:cNvCxnSpPr>
            <a:cxnSpLocks/>
          </p:cNvCxnSpPr>
          <p:nvPr/>
        </p:nvCxnSpPr>
        <p:spPr>
          <a:xfrm flipH="1">
            <a:off x="4205953" y="4138924"/>
            <a:ext cx="269347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 xmlns:a16="http://schemas.microsoft.com/office/drawing/2014/main" id="{CFAEE8CC-D919-439A-9DDD-19ADA3724086}"/>
              </a:ext>
            </a:extLst>
          </p:cNvPr>
          <p:cNvCxnSpPr>
            <a:cxnSpLocks/>
          </p:cNvCxnSpPr>
          <p:nvPr/>
        </p:nvCxnSpPr>
        <p:spPr>
          <a:xfrm>
            <a:off x="6917652" y="4161658"/>
            <a:ext cx="987" cy="1459982"/>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 xmlns:a16="http://schemas.microsoft.com/office/drawing/2014/main" id="{9C54983F-893F-4456-B6AD-1958F3CEF59D}"/>
              </a:ext>
            </a:extLst>
          </p:cNvPr>
          <p:cNvCxnSpPr>
            <a:cxnSpLocks/>
          </p:cNvCxnSpPr>
          <p:nvPr/>
        </p:nvCxnSpPr>
        <p:spPr>
          <a:xfrm>
            <a:off x="4198309" y="4144852"/>
            <a:ext cx="987" cy="1459982"/>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58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0" grpId="0"/>
      <p:bldP spid="11" grpId="0" animBg="1"/>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B40E2161-FB25-4C44-A360-6CD0640B123E}"/>
              </a:ext>
            </a:extLst>
          </p:cNvPr>
          <p:cNvSpPr txBox="1"/>
          <p:nvPr/>
        </p:nvSpPr>
        <p:spPr>
          <a:xfrm>
            <a:off x="2337786" y="470465"/>
            <a:ext cx="7202750" cy="461665"/>
          </a:xfrm>
          <a:prstGeom prst="rect">
            <a:avLst/>
          </a:prstGeom>
          <a:noFill/>
        </p:spPr>
        <p:txBody>
          <a:bodyPr wrap="square" rtlCol="0">
            <a:spAutoFit/>
          </a:bodyPr>
          <a:lstStyle/>
          <a:p>
            <a:r>
              <a:rPr lang="es-CL" sz="2400" dirty="0">
                <a:solidFill>
                  <a:srgbClr val="0070C0"/>
                </a:solidFill>
                <a:latin typeface="Arial" panose="020B0604020202020204" pitchFamily="34" charset="0"/>
                <a:cs typeface="Arial" panose="020B0604020202020204" pitchFamily="34" charset="0"/>
              </a:rPr>
              <a:t>Multiplicación de fracciones un proceso con sentido</a:t>
            </a:r>
          </a:p>
        </p:txBody>
      </p:sp>
      <p:sp>
        <p:nvSpPr>
          <p:cNvPr id="3" name="CuadroTexto 2">
            <a:extLst>
              <a:ext uri="{FF2B5EF4-FFF2-40B4-BE49-F238E27FC236}">
                <a16:creationId xmlns="" xmlns:a16="http://schemas.microsoft.com/office/drawing/2014/main" id="{6A300058-915D-4739-9591-B0C0405DFB3D}"/>
              </a:ext>
            </a:extLst>
          </p:cNvPr>
          <p:cNvSpPr txBox="1"/>
          <p:nvPr/>
        </p:nvSpPr>
        <p:spPr>
          <a:xfrm>
            <a:off x="1367159" y="1885209"/>
            <a:ext cx="9738805" cy="1200329"/>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A través de diversos ejercicios, se intenta guiar la atención hacia los pasos que se repiten, los cuales constituirán la generalización hacia el algoritmo.</a:t>
            </a:r>
          </a:p>
        </p:txBody>
      </p:sp>
      <p:sp>
        <p:nvSpPr>
          <p:cNvPr id="4" name="CuadroTexto 3">
            <a:extLst>
              <a:ext uri="{FF2B5EF4-FFF2-40B4-BE49-F238E27FC236}">
                <a16:creationId xmlns="" xmlns:a16="http://schemas.microsoft.com/office/drawing/2014/main" id="{2CAC6E27-CB64-4EF8-9404-579A78D7483A}"/>
              </a:ext>
            </a:extLst>
          </p:cNvPr>
          <p:cNvSpPr txBox="1"/>
          <p:nvPr/>
        </p:nvSpPr>
        <p:spPr>
          <a:xfrm>
            <a:off x="1367158" y="3115314"/>
            <a:ext cx="9738805" cy="830997"/>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Al multiplicar fracciones, multiplicamos los numeradores y denominadores entre si.</a:t>
            </a:r>
          </a:p>
        </p:txBody>
      </p:sp>
      <p:sp>
        <p:nvSpPr>
          <p:cNvPr id="5" name="CuadroTexto 4">
            <a:extLst>
              <a:ext uri="{FF2B5EF4-FFF2-40B4-BE49-F238E27FC236}">
                <a16:creationId xmlns="" xmlns:a16="http://schemas.microsoft.com/office/drawing/2014/main" id="{4F3C2B04-B563-4C4F-B2D4-9680CF9FA701}"/>
              </a:ext>
            </a:extLst>
          </p:cNvPr>
          <p:cNvSpPr txBox="1"/>
          <p:nvPr/>
        </p:nvSpPr>
        <p:spPr>
          <a:xfrm>
            <a:off x="1367157" y="4038617"/>
            <a:ext cx="9738805" cy="1938992"/>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Sin embargo el inconveniente que presenta esta introducción es que el modelo de área, no representa un buen modelo de comprensión  para la operación de multiplicar fracciones, ya que no es normal encontrar dicho modelo en situaciones más cotidianas y es difícil establecer un carácter general.</a:t>
            </a:r>
          </a:p>
        </p:txBody>
      </p:sp>
    </p:spTree>
    <p:extLst>
      <p:ext uri="{BB962C8B-B14F-4D97-AF65-F5344CB8AC3E}">
        <p14:creationId xmlns:p14="http://schemas.microsoft.com/office/powerpoint/2010/main" val="273716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B40E2161-FB25-4C44-A360-6CD0640B123E}"/>
              </a:ext>
            </a:extLst>
          </p:cNvPr>
          <p:cNvSpPr txBox="1"/>
          <p:nvPr/>
        </p:nvSpPr>
        <p:spPr>
          <a:xfrm>
            <a:off x="2337786" y="470465"/>
            <a:ext cx="7202750" cy="461665"/>
          </a:xfrm>
          <a:prstGeom prst="rect">
            <a:avLst/>
          </a:prstGeom>
          <a:noFill/>
        </p:spPr>
        <p:txBody>
          <a:bodyPr wrap="square" rtlCol="0">
            <a:spAutoFit/>
          </a:bodyPr>
          <a:lstStyle/>
          <a:p>
            <a:r>
              <a:rPr lang="es-CL" sz="2400" dirty="0">
                <a:solidFill>
                  <a:srgbClr val="0070C0"/>
                </a:solidFill>
                <a:latin typeface="Arial" panose="020B0604020202020204" pitchFamily="34" charset="0"/>
                <a:cs typeface="Arial" panose="020B0604020202020204" pitchFamily="34" charset="0"/>
              </a:rPr>
              <a:t>Multiplicación de fracciones un proceso con sentido</a:t>
            </a:r>
          </a:p>
        </p:txBody>
      </p:sp>
      <p:sp>
        <p:nvSpPr>
          <p:cNvPr id="3" name="CuadroTexto 2">
            <a:extLst>
              <a:ext uri="{FF2B5EF4-FFF2-40B4-BE49-F238E27FC236}">
                <a16:creationId xmlns="" xmlns:a16="http://schemas.microsoft.com/office/drawing/2014/main" id="{50FDD945-9A37-4360-B62A-45ED87EFF0FB}"/>
              </a:ext>
            </a:extLst>
          </p:cNvPr>
          <p:cNvSpPr txBox="1"/>
          <p:nvPr/>
        </p:nvSpPr>
        <p:spPr>
          <a:xfrm>
            <a:off x="1069759" y="1246017"/>
            <a:ext cx="5026242" cy="461665"/>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Las fracciones como operador</a:t>
            </a:r>
          </a:p>
        </p:txBody>
      </p:sp>
      <p:sp>
        <p:nvSpPr>
          <p:cNvPr id="6" name="Rectángulo 5">
            <a:extLst>
              <a:ext uri="{FF2B5EF4-FFF2-40B4-BE49-F238E27FC236}">
                <a16:creationId xmlns="" xmlns:a16="http://schemas.microsoft.com/office/drawing/2014/main" id="{825DFA17-6AC8-4447-BC65-2645A8540EA6}"/>
              </a:ext>
            </a:extLst>
          </p:cNvPr>
          <p:cNvSpPr/>
          <p:nvPr/>
        </p:nvSpPr>
        <p:spPr>
          <a:xfrm>
            <a:off x="1069758" y="1809695"/>
            <a:ext cx="9423648" cy="830997"/>
          </a:xfrm>
          <a:prstGeom prst="rect">
            <a:avLst/>
          </a:prstGeom>
        </p:spPr>
        <p:txBody>
          <a:bodyPr wrap="square">
            <a:spAutoFit/>
          </a:bodyPr>
          <a:lstStyle/>
          <a:p>
            <a:r>
              <a:rPr lang="es-CL" sz="2400" dirty="0">
                <a:latin typeface="Arial" panose="020B0604020202020204" pitchFamily="34" charset="0"/>
              </a:rPr>
              <a:t>La parcela de Don Juan:</a:t>
            </a:r>
          </a:p>
          <a:p>
            <a:r>
              <a:rPr lang="es-MX" sz="2400" dirty="0">
                <a:latin typeface="Arial" panose="020B0604020202020204" pitchFamily="34" charset="0"/>
              </a:rPr>
              <a:t>“La mitad de su parcela tiene terreno cultivable”.</a:t>
            </a:r>
            <a:endParaRPr lang="es-CL" sz="2400" dirty="0"/>
          </a:p>
        </p:txBody>
      </p:sp>
      <p:sp>
        <p:nvSpPr>
          <p:cNvPr id="7" name="Rectángulo 6">
            <a:extLst>
              <a:ext uri="{FF2B5EF4-FFF2-40B4-BE49-F238E27FC236}">
                <a16:creationId xmlns="" xmlns:a16="http://schemas.microsoft.com/office/drawing/2014/main" id="{51DE2E99-C1E2-4D4E-AA12-B9DA29EA2F86}"/>
              </a:ext>
            </a:extLst>
          </p:cNvPr>
          <p:cNvSpPr/>
          <p:nvPr/>
        </p:nvSpPr>
        <p:spPr>
          <a:xfrm>
            <a:off x="1069758" y="2828835"/>
            <a:ext cx="9738804" cy="830997"/>
          </a:xfrm>
          <a:prstGeom prst="rect">
            <a:avLst/>
          </a:prstGeom>
        </p:spPr>
        <p:txBody>
          <a:bodyPr wrap="square">
            <a:spAutoFit/>
          </a:bodyPr>
          <a:lstStyle/>
          <a:p>
            <a:r>
              <a:rPr lang="es-MX" sz="2400" dirty="0">
                <a:latin typeface="Arial" panose="020B0604020202020204" pitchFamily="34" charset="0"/>
              </a:rPr>
              <a:t>Para representarlo toman un cuadrado, que representa la parcela</a:t>
            </a:r>
          </a:p>
          <a:p>
            <a:r>
              <a:rPr lang="es-MX" sz="2400" dirty="0">
                <a:latin typeface="Arial" panose="020B0604020202020204" pitchFamily="34" charset="0"/>
              </a:rPr>
              <a:t>completa, y luego lo doblan por la mitad de la siguiente forma:</a:t>
            </a:r>
            <a:endParaRPr lang="es-CL" sz="2400" dirty="0"/>
          </a:p>
        </p:txBody>
      </p:sp>
      <p:pic>
        <p:nvPicPr>
          <p:cNvPr id="8" name="Imagen 7">
            <a:extLst>
              <a:ext uri="{FF2B5EF4-FFF2-40B4-BE49-F238E27FC236}">
                <a16:creationId xmlns="" xmlns:a16="http://schemas.microsoft.com/office/drawing/2014/main" id="{0C8807AC-1D30-4FFB-B1C7-A64EE7280D0D}"/>
              </a:ext>
            </a:extLst>
          </p:cNvPr>
          <p:cNvPicPr>
            <a:picLocks noChangeAspect="1"/>
          </p:cNvPicPr>
          <p:nvPr/>
        </p:nvPicPr>
        <p:blipFill rotWithShape="1">
          <a:blip r:embed="rId2"/>
          <a:srcRect l="17329" t="44660" r="72586" b="37346"/>
          <a:stretch/>
        </p:blipFill>
        <p:spPr>
          <a:xfrm>
            <a:off x="2951825" y="4087672"/>
            <a:ext cx="1229557" cy="1233996"/>
          </a:xfrm>
          <a:prstGeom prst="rect">
            <a:avLst/>
          </a:prstGeom>
        </p:spPr>
      </p:pic>
      <p:pic>
        <p:nvPicPr>
          <p:cNvPr id="11" name="Imagen 10">
            <a:extLst>
              <a:ext uri="{FF2B5EF4-FFF2-40B4-BE49-F238E27FC236}">
                <a16:creationId xmlns="" xmlns:a16="http://schemas.microsoft.com/office/drawing/2014/main" id="{69EF9D79-AAD7-4699-9D8A-720C8F0BD448}"/>
              </a:ext>
            </a:extLst>
          </p:cNvPr>
          <p:cNvPicPr>
            <a:picLocks noChangeAspect="1"/>
          </p:cNvPicPr>
          <p:nvPr/>
        </p:nvPicPr>
        <p:blipFill rotWithShape="1">
          <a:blip r:embed="rId2"/>
          <a:srcRect l="41091" t="44660" r="48884" b="37346"/>
          <a:stretch/>
        </p:blipFill>
        <p:spPr>
          <a:xfrm>
            <a:off x="6784758" y="4087672"/>
            <a:ext cx="1222159" cy="1233996"/>
          </a:xfrm>
          <a:prstGeom prst="rect">
            <a:avLst/>
          </a:prstGeom>
        </p:spPr>
      </p:pic>
      <p:pic>
        <p:nvPicPr>
          <p:cNvPr id="12" name="Imagen 11">
            <a:extLst>
              <a:ext uri="{FF2B5EF4-FFF2-40B4-BE49-F238E27FC236}">
                <a16:creationId xmlns="" xmlns:a16="http://schemas.microsoft.com/office/drawing/2014/main" id="{AF675D43-65C0-43B6-8A6C-9D6EC206D8B3}"/>
              </a:ext>
            </a:extLst>
          </p:cNvPr>
          <p:cNvPicPr>
            <a:picLocks noChangeAspect="1"/>
          </p:cNvPicPr>
          <p:nvPr/>
        </p:nvPicPr>
        <p:blipFill rotWithShape="1">
          <a:blip r:embed="rId2"/>
          <a:srcRect l="27195" t="50946" r="70548" b="43358"/>
          <a:stretch/>
        </p:blipFill>
        <p:spPr>
          <a:xfrm>
            <a:off x="4243526" y="4509361"/>
            <a:ext cx="275209" cy="390618"/>
          </a:xfrm>
          <a:prstGeom prst="rect">
            <a:avLst/>
          </a:prstGeom>
        </p:spPr>
      </p:pic>
      <p:pic>
        <p:nvPicPr>
          <p:cNvPr id="13" name="Imagen 12">
            <a:extLst>
              <a:ext uri="{FF2B5EF4-FFF2-40B4-BE49-F238E27FC236}">
                <a16:creationId xmlns="" xmlns:a16="http://schemas.microsoft.com/office/drawing/2014/main" id="{32A3156D-7717-4872-BACF-E4A04157B564}"/>
              </a:ext>
            </a:extLst>
          </p:cNvPr>
          <p:cNvPicPr>
            <a:picLocks noChangeAspect="1"/>
          </p:cNvPicPr>
          <p:nvPr/>
        </p:nvPicPr>
        <p:blipFill rotWithShape="1">
          <a:blip r:embed="rId2"/>
          <a:srcRect l="29744" t="44660" r="60717" b="37346"/>
          <a:stretch/>
        </p:blipFill>
        <p:spPr>
          <a:xfrm>
            <a:off x="4776185" y="4087672"/>
            <a:ext cx="1162975" cy="1233996"/>
          </a:xfrm>
          <a:prstGeom prst="rect">
            <a:avLst/>
          </a:prstGeom>
        </p:spPr>
      </p:pic>
      <p:pic>
        <p:nvPicPr>
          <p:cNvPr id="14" name="Imagen 13">
            <a:extLst>
              <a:ext uri="{FF2B5EF4-FFF2-40B4-BE49-F238E27FC236}">
                <a16:creationId xmlns="" xmlns:a16="http://schemas.microsoft.com/office/drawing/2014/main" id="{1EA2FFA9-5812-4A57-AB93-9493C433D0B3}"/>
              </a:ext>
            </a:extLst>
          </p:cNvPr>
          <p:cNvPicPr>
            <a:picLocks noChangeAspect="1"/>
          </p:cNvPicPr>
          <p:nvPr/>
        </p:nvPicPr>
        <p:blipFill rotWithShape="1">
          <a:blip r:embed="rId2"/>
          <a:srcRect l="27195" t="50946" r="70548" b="43358"/>
          <a:stretch/>
        </p:blipFill>
        <p:spPr>
          <a:xfrm>
            <a:off x="6059005" y="4509361"/>
            <a:ext cx="275209" cy="390618"/>
          </a:xfrm>
          <a:prstGeom prst="rect">
            <a:avLst/>
          </a:prstGeom>
        </p:spPr>
      </p:pic>
    </p:spTree>
    <p:extLst>
      <p:ext uri="{BB962C8B-B14F-4D97-AF65-F5344CB8AC3E}">
        <p14:creationId xmlns:p14="http://schemas.microsoft.com/office/powerpoint/2010/main" val="134906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B40E2161-FB25-4C44-A360-6CD0640B123E}"/>
              </a:ext>
            </a:extLst>
          </p:cNvPr>
          <p:cNvSpPr txBox="1"/>
          <p:nvPr/>
        </p:nvSpPr>
        <p:spPr>
          <a:xfrm>
            <a:off x="2337786" y="470465"/>
            <a:ext cx="7202750" cy="461665"/>
          </a:xfrm>
          <a:prstGeom prst="rect">
            <a:avLst/>
          </a:prstGeom>
          <a:noFill/>
        </p:spPr>
        <p:txBody>
          <a:bodyPr wrap="square" rtlCol="0">
            <a:spAutoFit/>
          </a:bodyPr>
          <a:lstStyle/>
          <a:p>
            <a:r>
              <a:rPr lang="es-CL" sz="2400" dirty="0">
                <a:solidFill>
                  <a:srgbClr val="0070C0"/>
                </a:solidFill>
                <a:latin typeface="Arial" panose="020B0604020202020204" pitchFamily="34" charset="0"/>
                <a:cs typeface="Arial" panose="020B0604020202020204" pitchFamily="34" charset="0"/>
              </a:rPr>
              <a:t>Multiplicación de fracciones un proceso con sentido</a:t>
            </a:r>
          </a:p>
        </p:txBody>
      </p:sp>
      <p:sp>
        <p:nvSpPr>
          <p:cNvPr id="3" name="Rectángulo 2">
            <a:extLst>
              <a:ext uri="{FF2B5EF4-FFF2-40B4-BE49-F238E27FC236}">
                <a16:creationId xmlns="" xmlns:a16="http://schemas.microsoft.com/office/drawing/2014/main" id="{787622E3-5316-440A-8560-C84F96D81231}"/>
              </a:ext>
            </a:extLst>
          </p:cNvPr>
          <p:cNvSpPr/>
          <p:nvPr/>
        </p:nvSpPr>
        <p:spPr>
          <a:xfrm>
            <a:off x="736847" y="1089618"/>
            <a:ext cx="10227075" cy="1200329"/>
          </a:xfrm>
          <a:prstGeom prst="rect">
            <a:avLst/>
          </a:prstGeom>
        </p:spPr>
        <p:txBody>
          <a:bodyPr wrap="square">
            <a:spAutoFit/>
          </a:bodyPr>
          <a:lstStyle/>
          <a:p>
            <a:r>
              <a:rPr lang="es-CL" sz="2400" dirty="0">
                <a:latin typeface="Arial" panose="020B0604020202020204" pitchFamily="34" charset="0"/>
              </a:rPr>
              <a:t>“De esa parte, 1/3 </a:t>
            </a:r>
            <a:r>
              <a:rPr lang="es-MX" sz="2400" dirty="0">
                <a:latin typeface="Arial" panose="020B0604020202020204" pitchFamily="34" charset="0"/>
              </a:rPr>
              <a:t>está sembrado con papas.”</a:t>
            </a:r>
          </a:p>
          <a:p>
            <a:r>
              <a:rPr lang="es-MX" sz="2400" dirty="0">
                <a:latin typeface="Arial" panose="020B0604020202020204" pitchFamily="34" charset="0"/>
              </a:rPr>
              <a:t>Para representarlo doblan en tres partes iguales la mitad anterior</a:t>
            </a:r>
          </a:p>
          <a:p>
            <a:r>
              <a:rPr lang="es-MX" sz="2400" dirty="0">
                <a:latin typeface="Arial" panose="020B0604020202020204" pitchFamily="34" charset="0"/>
              </a:rPr>
              <a:t>(que representa el “terreno cultivable”):</a:t>
            </a:r>
            <a:endParaRPr lang="es-CL" sz="2400" dirty="0"/>
          </a:p>
        </p:txBody>
      </p:sp>
      <p:pic>
        <p:nvPicPr>
          <p:cNvPr id="4" name="Imagen 3">
            <a:extLst>
              <a:ext uri="{FF2B5EF4-FFF2-40B4-BE49-F238E27FC236}">
                <a16:creationId xmlns="" xmlns:a16="http://schemas.microsoft.com/office/drawing/2014/main" id="{0DFE5BB4-D2B2-4655-A320-2437213FBE7D}"/>
              </a:ext>
            </a:extLst>
          </p:cNvPr>
          <p:cNvPicPr>
            <a:picLocks noChangeAspect="1"/>
          </p:cNvPicPr>
          <p:nvPr/>
        </p:nvPicPr>
        <p:blipFill rotWithShape="1">
          <a:blip r:embed="rId2"/>
          <a:srcRect l="26432" t="50000" r="67871" b="31392"/>
          <a:stretch/>
        </p:blipFill>
        <p:spPr>
          <a:xfrm>
            <a:off x="3382393" y="2226868"/>
            <a:ext cx="612559" cy="1125507"/>
          </a:xfrm>
          <a:prstGeom prst="rect">
            <a:avLst/>
          </a:prstGeom>
        </p:spPr>
      </p:pic>
      <p:sp>
        <p:nvSpPr>
          <p:cNvPr id="5" name="Rectángulo 4">
            <a:extLst>
              <a:ext uri="{FF2B5EF4-FFF2-40B4-BE49-F238E27FC236}">
                <a16:creationId xmlns="" xmlns:a16="http://schemas.microsoft.com/office/drawing/2014/main" id="{13E59FA6-EC21-4B59-BDF8-4E75F0B49D21}"/>
              </a:ext>
            </a:extLst>
          </p:cNvPr>
          <p:cNvSpPr/>
          <p:nvPr/>
        </p:nvSpPr>
        <p:spPr>
          <a:xfrm>
            <a:off x="736847" y="3482708"/>
            <a:ext cx="10511161" cy="1200329"/>
          </a:xfrm>
          <a:prstGeom prst="rect">
            <a:avLst/>
          </a:prstGeom>
        </p:spPr>
        <p:txBody>
          <a:bodyPr wrap="square">
            <a:spAutoFit/>
          </a:bodyPr>
          <a:lstStyle/>
          <a:p>
            <a:r>
              <a:rPr lang="es-MX" sz="2400" dirty="0">
                <a:latin typeface="Arial" panose="020B0604020202020204" pitchFamily="34" charset="0"/>
              </a:rPr>
              <a:t>Pintan la parte que representa la siembra de papas.</a:t>
            </a:r>
          </a:p>
          <a:p>
            <a:r>
              <a:rPr lang="es-MX" sz="2400" dirty="0">
                <a:latin typeface="Arial" panose="020B0604020202020204" pitchFamily="34" charset="0"/>
              </a:rPr>
              <a:t>¿Qué parte de la parcela completa está sembrada de papas?</a:t>
            </a:r>
          </a:p>
          <a:p>
            <a:r>
              <a:rPr lang="es-MX" sz="2400" dirty="0">
                <a:latin typeface="Arial" panose="020B0604020202020204" pitchFamily="34" charset="0"/>
              </a:rPr>
              <a:t>Para saberlo abren el papel, lo observan y responden:</a:t>
            </a:r>
            <a:endParaRPr lang="es-CL" sz="2400" dirty="0"/>
          </a:p>
        </p:txBody>
      </p:sp>
      <p:pic>
        <p:nvPicPr>
          <p:cNvPr id="6" name="Imagen 5">
            <a:extLst>
              <a:ext uri="{FF2B5EF4-FFF2-40B4-BE49-F238E27FC236}">
                <a16:creationId xmlns="" xmlns:a16="http://schemas.microsoft.com/office/drawing/2014/main" id="{FF11027C-C3D3-4FDD-9855-A2D5159AD493}"/>
              </a:ext>
            </a:extLst>
          </p:cNvPr>
          <p:cNvPicPr>
            <a:picLocks noChangeAspect="1"/>
          </p:cNvPicPr>
          <p:nvPr/>
        </p:nvPicPr>
        <p:blipFill rotWithShape="1">
          <a:blip r:embed="rId3"/>
          <a:srcRect l="30218" t="44272" r="59078" b="38225"/>
          <a:stretch/>
        </p:blipFill>
        <p:spPr>
          <a:xfrm>
            <a:off x="1558248" y="4813370"/>
            <a:ext cx="1305017" cy="1200329"/>
          </a:xfrm>
          <a:prstGeom prst="rect">
            <a:avLst/>
          </a:prstGeom>
        </p:spPr>
      </p:pic>
      <p:sp>
        <p:nvSpPr>
          <p:cNvPr id="7" name="Rectángulo 6">
            <a:extLst>
              <a:ext uri="{FF2B5EF4-FFF2-40B4-BE49-F238E27FC236}">
                <a16:creationId xmlns="" xmlns:a16="http://schemas.microsoft.com/office/drawing/2014/main" id="{7513F8C5-3762-4425-9231-9EBBA59A76AC}"/>
              </a:ext>
            </a:extLst>
          </p:cNvPr>
          <p:cNvSpPr/>
          <p:nvPr/>
        </p:nvSpPr>
        <p:spPr>
          <a:xfrm>
            <a:off x="3208842" y="4750291"/>
            <a:ext cx="5389617" cy="461665"/>
          </a:xfrm>
          <a:prstGeom prst="rect">
            <a:avLst/>
          </a:prstGeom>
        </p:spPr>
        <p:txBody>
          <a:bodyPr wrap="square">
            <a:spAutoFit/>
          </a:bodyPr>
          <a:lstStyle/>
          <a:p>
            <a:r>
              <a:rPr lang="es-MX" sz="2400" dirty="0">
                <a:latin typeface="Arial" panose="020B0604020202020204" pitchFamily="34" charset="0"/>
              </a:rPr>
              <a:t>¿Qué fracción del papel está pintada?</a:t>
            </a:r>
            <a:endParaRPr lang="es-CL" sz="2400" dirty="0"/>
          </a:p>
        </p:txBody>
      </p:sp>
      <p:sp>
        <p:nvSpPr>
          <p:cNvPr id="8" name="Rectángulo 7">
            <a:extLst>
              <a:ext uri="{FF2B5EF4-FFF2-40B4-BE49-F238E27FC236}">
                <a16:creationId xmlns="" xmlns:a16="http://schemas.microsoft.com/office/drawing/2014/main" id="{EDBA7B95-7367-4213-8F03-690BFF7A4548}"/>
              </a:ext>
            </a:extLst>
          </p:cNvPr>
          <p:cNvSpPr/>
          <p:nvPr/>
        </p:nvSpPr>
        <p:spPr>
          <a:xfrm>
            <a:off x="3208843" y="5279210"/>
            <a:ext cx="8039166" cy="1200329"/>
          </a:xfrm>
          <a:prstGeom prst="rect">
            <a:avLst/>
          </a:prstGeom>
        </p:spPr>
        <p:txBody>
          <a:bodyPr wrap="square">
            <a:spAutoFit/>
          </a:bodyPr>
          <a:lstStyle/>
          <a:p>
            <a:r>
              <a:rPr lang="es-MX" sz="2400" dirty="0">
                <a:latin typeface="Arial" panose="020B0604020202020204" pitchFamily="34" charset="0"/>
              </a:rPr>
              <a:t>“Entonces, un tercio de la mitad de la parcela, corresponde a 1/</a:t>
            </a:r>
            <a:r>
              <a:rPr lang="es-CL" sz="2400" dirty="0">
                <a:latin typeface="Arial" panose="020B0604020202020204" pitchFamily="34" charset="0"/>
              </a:rPr>
              <a:t>6 </a:t>
            </a:r>
            <a:r>
              <a:rPr lang="es-MX" sz="2400" dirty="0">
                <a:latin typeface="Arial" panose="020B0604020202020204" pitchFamily="34" charset="0"/>
              </a:rPr>
              <a:t>de la parcela. Es decir, 1/</a:t>
            </a:r>
            <a:r>
              <a:rPr lang="es-CL" sz="2400" dirty="0">
                <a:latin typeface="Arial" panose="020B0604020202020204" pitchFamily="34" charset="0"/>
              </a:rPr>
              <a:t>3 de 1/</a:t>
            </a:r>
            <a:r>
              <a:rPr lang="es-MX" sz="2400" dirty="0">
                <a:latin typeface="Arial" panose="020B0604020202020204" pitchFamily="34" charset="0"/>
              </a:rPr>
              <a:t>2 es igual a 1/</a:t>
            </a:r>
            <a:r>
              <a:rPr lang="es-CL" sz="2400" dirty="0">
                <a:latin typeface="Arial" panose="020B0604020202020204" pitchFamily="34" charset="0"/>
              </a:rPr>
              <a:t>6 ”. </a:t>
            </a:r>
            <a:endParaRPr lang="es-CL" sz="2400" dirty="0"/>
          </a:p>
        </p:txBody>
      </p:sp>
      <p:pic>
        <p:nvPicPr>
          <p:cNvPr id="9" name="Imagen 8">
            <a:extLst>
              <a:ext uri="{FF2B5EF4-FFF2-40B4-BE49-F238E27FC236}">
                <a16:creationId xmlns="" xmlns:a16="http://schemas.microsoft.com/office/drawing/2014/main" id="{C3914ECB-7ACE-4C65-843F-5C3B37D4710A}"/>
              </a:ext>
            </a:extLst>
          </p:cNvPr>
          <p:cNvPicPr>
            <a:picLocks noChangeAspect="1"/>
          </p:cNvPicPr>
          <p:nvPr/>
        </p:nvPicPr>
        <p:blipFill rotWithShape="1">
          <a:blip r:embed="rId2"/>
          <a:srcRect l="40957" t="50000" r="52597" b="31392"/>
          <a:stretch/>
        </p:blipFill>
        <p:spPr>
          <a:xfrm>
            <a:off x="5749457" y="2258407"/>
            <a:ext cx="693086" cy="1125507"/>
          </a:xfrm>
          <a:prstGeom prst="rect">
            <a:avLst/>
          </a:prstGeom>
        </p:spPr>
      </p:pic>
      <p:pic>
        <p:nvPicPr>
          <p:cNvPr id="10" name="Imagen 9">
            <a:extLst>
              <a:ext uri="{FF2B5EF4-FFF2-40B4-BE49-F238E27FC236}">
                <a16:creationId xmlns="" xmlns:a16="http://schemas.microsoft.com/office/drawing/2014/main" id="{A6155A7C-C3EC-4213-A6BF-78F01B188FA9}"/>
              </a:ext>
            </a:extLst>
          </p:cNvPr>
          <p:cNvPicPr>
            <a:picLocks noChangeAspect="1"/>
          </p:cNvPicPr>
          <p:nvPr/>
        </p:nvPicPr>
        <p:blipFill rotWithShape="1">
          <a:blip r:embed="rId2"/>
          <a:srcRect l="32088" t="50000" r="66178" b="31392"/>
          <a:stretch/>
        </p:blipFill>
        <p:spPr>
          <a:xfrm>
            <a:off x="4145872" y="2278456"/>
            <a:ext cx="186431" cy="1125507"/>
          </a:xfrm>
          <a:prstGeom prst="rect">
            <a:avLst/>
          </a:prstGeom>
        </p:spPr>
      </p:pic>
      <p:pic>
        <p:nvPicPr>
          <p:cNvPr id="11" name="Imagen 10">
            <a:extLst>
              <a:ext uri="{FF2B5EF4-FFF2-40B4-BE49-F238E27FC236}">
                <a16:creationId xmlns="" xmlns:a16="http://schemas.microsoft.com/office/drawing/2014/main" id="{89BBED2C-662C-4871-89B0-730BE95D8EB5}"/>
              </a:ext>
            </a:extLst>
          </p:cNvPr>
          <p:cNvPicPr>
            <a:picLocks noChangeAspect="1"/>
          </p:cNvPicPr>
          <p:nvPr/>
        </p:nvPicPr>
        <p:blipFill rotWithShape="1">
          <a:blip r:embed="rId2"/>
          <a:srcRect l="33915" t="50000" r="60931" b="31392"/>
          <a:stretch/>
        </p:blipFill>
        <p:spPr>
          <a:xfrm>
            <a:off x="4529405" y="2226867"/>
            <a:ext cx="554182" cy="1125507"/>
          </a:xfrm>
          <a:prstGeom prst="rect">
            <a:avLst/>
          </a:prstGeom>
        </p:spPr>
      </p:pic>
      <p:pic>
        <p:nvPicPr>
          <p:cNvPr id="12" name="Imagen 11">
            <a:extLst>
              <a:ext uri="{FF2B5EF4-FFF2-40B4-BE49-F238E27FC236}">
                <a16:creationId xmlns="" xmlns:a16="http://schemas.microsoft.com/office/drawing/2014/main" id="{0F8A54C4-202B-4786-B8BC-5565DD7CC750}"/>
              </a:ext>
            </a:extLst>
          </p:cNvPr>
          <p:cNvPicPr>
            <a:picLocks noChangeAspect="1"/>
          </p:cNvPicPr>
          <p:nvPr/>
        </p:nvPicPr>
        <p:blipFill rotWithShape="1">
          <a:blip r:embed="rId2"/>
          <a:srcRect l="32088" t="50000" r="66178" b="31392"/>
          <a:stretch/>
        </p:blipFill>
        <p:spPr>
          <a:xfrm>
            <a:off x="5280689" y="2312528"/>
            <a:ext cx="186431" cy="1125507"/>
          </a:xfrm>
          <a:prstGeom prst="rect">
            <a:avLst/>
          </a:prstGeom>
        </p:spPr>
      </p:pic>
    </p:spTree>
    <p:extLst>
      <p:ext uri="{BB962C8B-B14F-4D97-AF65-F5344CB8AC3E}">
        <p14:creationId xmlns:p14="http://schemas.microsoft.com/office/powerpoint/2010/main" val="383413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B40E2161-FB25-4C44-A360-6CD0640B123E}"/>
              </a:ext>
            </a:extLst>
          </p:cNvPr>
          <p:cNvSpPr txBox="1"/>
          <p:nvPr/>
        </p:nvSpPr>
        <p:spPr>
          <a:xfrm>
            <a:off x="2337786" y="470465"/>
            <a:ext cx="7202750" cy="461665"/>
          </a:xfrm>
          <a:prstGeom prst="rect">
            <a:avLst/>
          </a:prstGeom>
          <a:noFill/>
        </p:spPr>
        <p:txBody>
          <a:bodyPr wrap="square" rtlCol="0">
            <a:spAutoFit/>
          </a:bodyPr>
          <a:lstStyle/>
          <a:p>
            <a:r>
              <a:rPr lang="es-CL" sz="2400" dirty="0">
                <a:solidFill>
                  <a:srgbClr val="0070C0"/>
                </a:solidFill>
                <a:latin typeface="Arial" panose="020B0604020202020204" pitchFamily="34" charset="0"/>
                <a:cs typeface="Arial" panose="020B0604020202020204" pitchFamily="34" charset="0"/>
              </a:rPr>
              <a:t>Multiplicación de fracciones un proceso con sentido</a:t>
            </a:r>
          </a:p>
        </p:txBody>
      </p:sp>
      <p:sp>
        <p:nvSpPr>
          <p:cNvPr id="3" name="CuadroTexto 2">
            <a:extLst>
              <a:ext uri="{FF2B5EF4-FFF2-40B4-BE49-F238E27FC236}">
                <a16:creationId xmlns="" xmlns:a16="http://schemas.microsoft.com/office/drawing/2014/main" id="{B636BA6E-DF1F-4EA8-BD04-C11060A409ED}"/>
              </a:ext>
            </a:extLst>
          </p:cNvPr>
          <p:cNvSpPr txBox="1"/>
          <p:nvPr/>
        </p:nvSpPr>
        <p:spPr>
          <a:xfrm>
            <a:off x="1145309" y="1967345"/>
            <a:ext cx="10363200" cy="2616101"/>
          </a:xfrm>
          <a:prstGeom prst="rect">
            <a:avLst/>
          </a:prstGeom>
          <a:noFill/>
        </p:spPr>
        <p:txBody>
          <a:bodyPr wrap="square" rtlCol="0">
            <a:spAutoFit/>
          </a:bodyPr>
          <a:lstStyle/>
          <a:p>
            <a:r>
              <a:rPr lang="es-CL" sz="3200" dirty="0">
                <a:solidFill>
                  <a:srgbClr val="00B0F0"/>
                </a:solidFill>
                <a:latin typeface="Arial" panose="020B0604020202020204" pitchFamily="34" charset="0"/>
                <a:cs typeface="Arial" panose="020B0604020202020204" pitchFamily="34" charset="0"/>
              </a:rPr>
              <a:t>La verdadera ignorancia no es la </a:t>
            </a:r>
            <a:r>
              <a:rPr lang="es-CL" sz="3200" dirty="0" smtClean="0">
                <a:solidFill>
                  <a:srgbClr val="00B0F0"/>
                </a:solidFill>
                <a:latin typeface="Arial" panose="020B0604020202020204" pitchFamily="34" charset="0"/>
                <a:cs typeface="Arial" panose="020B0604020202020204" pitchFamily="34" charset="0"/>
              </a:rPr>
              <a:t>ausencia  </a:t>
            </a:r>
            <a:r>
              <a:rPr lang="es-CL" sz="3200" dirty="0">
                <a:solidFill>
                  <a:srgbClr val="00B0F0"/>
                </a:solidFill>
                <a:latin typeface="Arial" panose="020B0604020202020204" pitchFamily="34" charset="0"/>
                <a:cs typeface="Arial" panose="020B0604020202020204" pitchFamily="34" charset="0"/>
              </a:rPr>
              <a:t>de conocimientos, sino el hecho de rehusarse a adquirirlos.</a:t>
            </a:r>
          </a:p>
          <a:p>
            <a:endParaRPr lang="es-CL" sz="3200" dirty="0">
              <a:solidFill>
                <a:srgbClr val="00B0F0"/>
              </a:solidFill>
              <a:latin typeface="Arial" panose="020B0604020202020204" pitchFamily="34" charset="0"/>
              <a:cs typeface="Arial" panose="020B0604020202020204" pitchFamily="34" charset="0"/>
            </a:endParaRPr>
          </a:p>
          <a:p>
            <a:endParaRPr lang="es-CL" sz="3200" dirty="0">
              <a:solidFill>
                <a:srgbClr val="00B0F0"/>
              </a:solidFill>
              <a:latin typeface="Arial" panose="020B0604020202020204" pitchFamily="34" charset="0"/>
              <a:cs typeface="Arial" panose="020B0604020202020204" pitchFamily="34" charset="0"/>
            </a:endParaRPr>
          </a:p>
          <a:p>
            <a:r>
              <a:rPr lang="es-CL" dirty="0">
                <a:solidFill>
                  <a:srgbClr val="00B0F0"/>
                </a:solidFill>
                <a:latin typeface="Arial" panose="020B0604020202020204" pitchFamily="34" charset="0"/>
                <a:cs typeface="Arial" panose="020B0604020202020204" pitchFamily="34" charset="0"/>
              </a:rPr>
              <a:t>Karl Popper</a:t>
            </a:r>
          </a:p>
          <a:p>
            <a:r>
              <a:rPr lang="es-CL" dirty="0">
                <a:solidFill>
                  <a:srgbClr val="00B0F0"/>
                </a:solidFill>
                <a:latin typeface="Arial" panose="020B0604020202020204" pitchFamily="34" charset="0"/>
                <a:cs typeface="Arial" panose="020B0604020202020204" pitchFamily="34" charset="0"/>
              </a:rPr>
              <a:t>Filósofo austriaco</a:t>
            </a:r>
          </a:p>
        </p:txBody>
      </p:sp>
    </p:spTree>
    <p:extLst>
      <p:ext uri="{BB962C8B-B14F-4D97-AF65-F5344CB8AC3E}">
        <p14:creationId xmlns:p14="http://schemas.microsoft.com/office/powerpoint/2010/main" val="624397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E37F03EE-A307-411E-A3F2-D00D4AEC984D}"/>
              </a:ext>
            </a:extLst>
          </p:cNvPr>
          <p:cNvSpPr txBox="1"/>
          <p:nvPr/>
        </p:nvSpPr>
        <p:spPr>
          <a:xfrm>
            <a:off x="1127463" y="1307065"/>
            <a:ext cx="10262587" cy="830997"/>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¿Por qué al multiplicar dos fracciones menores que la unidad,  el producto entre ambas es menor?</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 xmlns:a16="http://schemas.microsoft.com/office/drawing/2014/main" id="{EEA8ED60-29C7-41D3-884C-899746193BED}"/>
                  </a:ext>
                </a:extLst>
              </p:cNvPr>
              <p:cNvSpPr txBox="1"/>
              <p:nvPr/>
            </p:nvSpPr>
            <p:spPr>
              <a:xfrm>
                <a:off x="4403324" y="2388093"/>
                <a:ext cx="458680"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800" i="1" smtClean="0">
                              <a:latin typeface="Cambria Math" panose="02040503050406030204" pitchFamily="18" charset="0"/>
                            </a:rPr>
                          </m:ctrlPr>
                        </m:fPr>
                        <m:num>
                          <m:r>
                            <a:rPr lang="es-CL" sz="2800">
                              <a:latin typeface="Cambria Math" panose="02040503050406030204" pitchFamily="18" charset="0"/>
                            </a:rPr>
                            <m:t>1</m:t>
                          </m:r>
                        </m:num>
                        <m:den>
                          <m:r>
                            <a:rPr lang="es-CL" sz="2800" i="0">
                              <a:latin typeface="Cambria Math" panose="02040503050406030204" pitchFamily="18" charset="0"/>
                            </a:rPr>
                            <m:t>2</m:t>
                          </m:r>
                        </m:den>
                      </m:f>
                    </m:oMath>
                  </m:oMathPara>
                </a14:m>
                <a:endParaRPr lang="es-CL" sz="2800" dirty="0"/>
              </a:p>
            </p:txBody>
          </p:sp>
        </mc:Choice>
        <mc:Fallback xmlns="">
          <p:sp>
            <p:nvSpPr>
              <p:cNvPr id="3" name="CuadroTexto 2">
                <a:extLst>
                  <a:ext uri="{FF2B5EF4-FFF2-40B4-BE49-F238E27FC236}">
                    <a16:creationId xmlns:a16="http://schemas.microsoft.com/office/drawing/2014/main" id="{EEA8ED60-29C7-41D3-884C-899746193BED}"/>
                  </a:ext>
                </a:extLst>
              </p:cNvPr>
              <p:cNvSpPr txBox="1">
                <a:spLocks noRot="1" noChangeAspect="1" noMove="1" noResize="1" noEditPoints="1" noAdjustHandles="1" noChangeArrowheads="1" noChangeShapeType="1" noTextEdit="1"/>
              </p:cNvSpPr>
              <p:nvPr/>
            </p:nvSpPr>
            <p:spPr>
              <a:xfrm>
                <a:off x="4403324" y="2388093"/>
                <a:ext cx="458680" cy="806631"/>
              </a:xfrm>
              <a:prstGeom prst="rect">
                <a:avLst/>
              </a:prstGeom>
              <a:blipFill>
                <a:blip r:embed="rId2"/>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 xmlns:a16="http://schemas.microsoft.com/office/drawing/2014/main" id="{F0826A5F-716C-4632-A48A-AC626F359B39}"/>
                  </a:ext>
                </a:extLst>
              </p:cNvPr>
              <p:cNvSpPr txBox="1"/>
              <p:nvPr/>
            </p:nvSpPr>
            <p:spPr>
              <a:xfrm>
                <a:off x="4953739" y="2541451"/>
                <a:ext cx="15092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smtClean="0">
                          <a:latin typeface="Cambria Math" panose="02040503050406030204" pitchFamily="18" charset="0"/>
                        </a:rPr>
                        <m:t>.</m:t>
                      </m:r>
                    </m:oMath>
                  </m:oMathPara>
                </a14:m>
                <a:endParaRPr lang="es-CL" sz="2800" dirty="0"/>
              </a:p>
            </p:txBody>
          </p:sp>
        </mc:Choice>
        <mc:Fallback xmlns="">
          <p:sp>
            <p:nvSpPr>
              <p:cNvPr id="4" name="CuadroTexto 3">
                <a:extLst>
                  <a:ext uri="{FF2B5EF4-FFF2-40B4-BE49-F238E27FC236}">
                    <a16:creationId xmlns:a16="http://schemas.microsoft.com/office/drawing/2014/main" id="{F0826A5F-716C-4632-A48A-AC626F359B39}"/>
                  </a:ext>
                </a:extLst>
              </p:cNvPr>
              <p:cNvSpPr txBox="1">
                <a:spLocks noRot="1" noChangeAspect="1" noMove="1" noResize="1" noEditPoints="1" noAdjustHandles="1" noChangeArrowheads="1" noChangeShapeType="1" noTextEdit="1"/>
              </p:cNvSpPr>
              <p:nvPr/>
            </p:nvSpPr>
            <p:spPr>
              <a:xfrm>
                <a:off x="4953739" y="2541451"/>
                <a:ext cx="150921" cy="430887"/>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 xmlns:a16="http://schemas.microsoft.com/office/drawing/2014/main" id="{EDFCD62F-967B-4A40-8A54-063A57ACB44E}"/>
                  </a:ext>
                </a:extLst>
              </p:cNvPr>
              <p:cNvSpPr txBox="1"/>
              <p:nvPr/>
            </p:nvSpPr>
            <p:spPr>
              <a:xfrm>
                <a:off x="5149048" y="2408286"/>
                <a:ext cx="458680"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800" i="1" smtClean="0">
                              <a:latin typeface="Cambria Math" panose="02040503050406030204" pitchFamily="18" charset="0"/>
                            </a:rPr>
                          </m:ctrlPr>
                        </m:fPr>
                        <m:num>
                          <m:r>
                            <a:rPr lang="es-CL" sz="2800">
                              <a:latin typeface="Cambria Math" panose="02040503050406030204" pitchFamily="18" charset="0"/>
                            </a:rPr>
                            <m:t>1</m:t>
                          </m:r>
                        </m:num>
                        <m:den>
                          <m:r>
                            <a:rPr lang="es-CL" sz="2800" b="0" i="0" smtClean="0">
                              <a:latin typeface="Cambria Math" panose="02040503050406030204" pitchFamily="18" charset="0"/>
                            </a:rPr>
                            <m:t>4</m:t>
                          </m:r>
                        </m:den>
                      </m:f>
                    </m:oMath>
                  </m:oMathPara>
                </a14:m>
                <a:endParaRPr lang="es-CL" sz="2800" dirty="0"/>
              </a:p>
            </p:txBody>
          </p:sp>
        </mc:Choice>
        <mc:Fallback xmlns="">
          <p:sp>
            <p:nvSpPr>
              <p:cNvPr id="5" name="CuadroTexto 4">
                <a:extLst>
                  <a:ext uri="{FF2B5EF4-FFF2-40B4-BE49-F238E27FC236}">
                    <a16:creationId xmlns:a16="http://schemas.microsoft.com/office/drawing/2014/main" id="{EDFCD62F-967B-4A40-8A54-063A57ACB44E}"/>
                  </a:ext>
                </a:extLst>
              </p:cNvPr>
              <p:cNvSpPr txBox="1">
                <a:spLocks noRot="1" noChangeAspect="1" noMove="1" noResize="1" noEditPoints="1" noAdjustHandles="1" noChangeArrowheads="1" noChangeShapeType="1" noTextEdit="1"/>
              </p:cNvSpPr>
              <p:nvPr/>
            </p:nvSpPr>
            <p:spPr>
              <a:xfrm>
                <a:off x="5149048" y="2408286"/>
                <a:ext cx="458680" cy="806631"/>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 xmlns:a16="http://schemas.microsoft.com/office/drawing/2014/main" id="{92694ADF-5896-4073-9183-7385574AA3C4}"/>
                  </a:ext>
                </a:extLst>
              </p:cNvPr>
              <p:cNvSpPr txBox="1"/>
              <p:nvPr/>
            </p:nvSpPr>
            <p:spPr>
              <a:xfrm>
                <a:off x="5652116" y="2610137"/>
                <a:ext cx="15092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b="0" i="1" smtClean="0">
                          <a:latin typeface="Cambria Math" panose="02040503050406030204" pitchFamily="18" charset="0"/>
                        </a:rPr>
                        <m:t>=</m:t>
                      </m:r>
                    </m:oMath>
                  </m:oMathPara>
                </a14:m>
                <a:endParaRPr lang="es-CL" sz="2800" dirty="0"/>
              </a:p>
            </p:txBody>
          </p:sp>
        </mc:Choice>
        <mc:Fallback xmlns="">
          <p:sp>
            <p:nvSpPr>
              <p:cNvPr id="6" name="CuadroTexto 5">
                <a:extLst>
                  <a:ext uri="{FF2B5EF4-FFF2-40B4-BE49-F238E27FC236}">
                    <a16:creationId xmlns:a16="http://schemas.microsoft.com/office/drawing/2014/main" id="{92694ADF-5896-4073-9183-7385574AA3C4}"/>
                  </a:ext>
                </a:extLst>
              </p:cNvPr>
              <p:cNvSpPr txBox="1">
                <a:spLocks noRot="1" noChangeAspect="1" noMove="1" noResize="1" noEditPoints="1" noAdjustHandles="1" noChangeArrowheads="1" noChangeShapeType="1" noTextEdit="1"/>
              </p:cNvSpPr>
              <p:nvPr/>
            </p:nvSpPr>
            <p:spPr>
              <a:xfrm>
                <a:off x="5652116" y="2610137"/>
                <a:ext cx="150921" cy="430887"/>
              </a:xfrm>
              <a:prstGeom prst="rect">
                <a:avLst/>
              </a:prstGeom>
              <a:blipFill>
                <a:blip r:embed="rId5"/>
                <a:stretch>
                  <a:fillRect r="-60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 xmlns:a16="http://schemas.microsoft.com/office/drawing/2014/main" id="{6A8A97B5-84B7-40D8-B881-22C08BE11108}"/>
                  </a:ext>
                </a:extLst>
              </p:cNvPr>
              <p:cNvSpPr txBox="1"/>
              <p:nvPr/>
            </p:nvSpPr>
            <p:spPr>
              <a:xfrm>
                <a:off x="5894772" y="2422264"/>
                <a:ext cx="458680"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800" i="1" smtClean="0">
                              <a:latin typeface="Cambria Math" panose="02040503050406030204" pitchFamily="18" charset="0"/>
                            </a:rPr>
                          </m:ctrlPr>
                        </m:fPr>
                        <m:num>
                          <m:r>
                            <a:rPr lang="es-CL" sz="2800">
                              <a:latin typeface="Cambria Math" panose="02040503050406030204" pitchFamily="18" charset="0"/>
                            </a:rPr>
                            <m:t>1</m:t>
                          </m:r>
                        </m:num>
                        <m:den>
                          <m:r>
                            <a:rPr lang="es-CL" sz="2800" b="0" i="0" smtClean="0">
                              <a:latin typeface="Cambria Math" panose="02040503050406030204" pitchFamily="18" charset="0"/>
                            </a:rPr>
                            <m:t>8</m:t>
                          </m:r>
                        </m:den>
                      </m:f>
                    </m:oMath>
                  </m:oMathPara>
                </a14:m>
                <a:endParaRPr lang="es-CL" sz="2800" dirty="0"/>
              </a:p>
            </p:txBody>
          </p:sp>
        </mc:Choice>
        <mc:Fallback xmlns="">
          <p:sp>
            <p:nvSpPr>
              <p:cNvPr id="8" name="CuadroTexto 7">
                <a:extLst>
                  <a:ext uri="{FF2B5EF4-FFF2-40B4-BE49-F238E27FC236}">
                    <a16:creationId xmlns:a16="http://schemas.microsoft.com/office/drawing/2014/main" id="{6A8A97B5-84B7-40D8-B881-22C08BE11108}"/>
                  </a:ext>
                </a:extLst>
              </p:cNvPr>
              <p:cNvSpPr txBox="1">
                <a:spLocks noRot="1" noChangeAspect="1" noMove="1" noResize="1" noEditPoints="1" noAdjustHandles="1" noChangeArrowheads="1" noChangeShapeType="1" noTextEdit="1"/>
              </p:cNvSpPr>
              <p:nvPr/>
            </p:nvSpPr>
            <p:spPr>
              <a:xfrm>
                <a:off x="5894772" y="2422264"/>
                <a:ext cx="458680" cy="806631"/>
              </a:xfrm>
              <a:prstGeom prst="rect">
                <a:avLst/>
              </a:prstGeom>
              <a:blipFill>
                <a:blip r:embed="rId6"/>
                <a:stretch>
                  <a:fillRect/>
                </a:stretch>
              </a:blipFill>
            </p:spPr>
            <p:txBody>
              <a:bodyPr/>
              <a:lstStyle/>
              <a:p>
                <a:r>
                  <a:rPr lang="es-CL">
                    <a:noFill/>
                  </a:rPr>
                  <a:t> </a:t>
                </a:r>
              </a:p>
            </p:txBody>
          </p:sp>
        </mc:Fallback>
      </mc:AlternateContent>
      <p:sp>
        <p:nvSpPr>
          <p:cNvPr id="9" name="CuadroTexto 8">
            <a:extLst>
              <a:ext uri="{FF2B5EF4-FFF2-40B4-BE49-F238E27FC236}">
                <a16:creationId xmlns="" xmlns:a16="http://schemas.microsoft.com/office/drawing/2014/main" id="{17EF9E2C-2C8D-4375-B8FD-BC07DA309F14}"/>
              </a:ext>
            </a:extLst>
          </p:cNvPr>
          <p:cNvSpPr txBox="1"/>
          <p:nvPr/>
        </p:nvSpPr>
        <p:spPr>
          <a:xfrm>
            <a:off x="1207363" y="4247914"/>
            <a:ext cx="10511161" cy="830997"/>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¿Por qué al multiplicar dos números naturales el producto siempre es mayor?</a:t>
            </a:r>
          </a:p>
        </p:txBody>
      </p:sp>
      <p:sp>
        <p:nvSpPr>
          <p:cNvPr id="10" name="CuadroTexto 9">
            <a:extLst>
              <a:ext uri="{FF2B5EF4-FFF2-40B4-BE49-F238E27FC236}">
                <a16:creationId xmlns="" xmlns:a16="http://schemas.microsoft.com/office/drawing/2014/main" id="{D182F64B-28D0-48BA-874A-26F5EAE031BB}"/>
              </a:ext>
            </a:extLst>
          </p:cNvPr>
          <p:cNvSpPr txBox="1"/>
          <p:nvPr/>
        </p:nvSpPr>
        <p:spPr>
          <a:xfrm>
            <a:off x="4481743" y="5294216"/>
            <a:ext cx="380261" cy="430887"/>
          </a:xfrm>
          <a:prstGeom prst="rect">
            <a:avLst/>
          </a:prstGeom>
          <a:noFill/>
        </p:spPr>
        <p:txBody>
          <a:bodyPr wrap="square" lIns="0" tIns="0" rIns="0" bIns="0" rtlCol="0">
            <a:spAutoFit/>
          </a:bodyPr>
          <a:lstStyle/>
          <a:p>
            <a:r>
              <a:rPr lang="es-CL" sz="2800" dirty="0">
                <a:latin typeface="Arial" panose="020B0604020202020204" pitchFamily="34" charset="0"/>
                <a:cs typeface="Arial" panose="020B0604020202020204" pitchFamily="34" charset="0"/>
              </a:rPr>
              <a:t>8</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 xmlns:a16="http://schemas.microsoft.com/office/drawing/2014/main" id="{7A773650-0B03-4F44-B632-7F0B1E17B538}"/>
                  </a:ext>
                </a:extLst>
              </p:cNvPr>
              <p:cNvSpPr txBox="1"/>
              <p:nvPr/>
            </p:nvSpPr>
            <p:spPr>
              <a:xfrm>
                <a:off x="4802818" y="5184560"/>
                <a:ext cx="15092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smtClean="0">
                          <a:latin typeface="Cambria Math" panose="02040503050406030204" pitchFamily="18" charset="0"/>
                        </a:rPr>
                        <m:t>.</m:t>
                      </m:r>
                    </m:oMath>
                  </m:oMathPara>
                </a14:m>
                <a:endParaRPr lang="es-CL" sz="2800" dirty="0"/>
              </a:p>
            </p:txBody>
          </p:sp>
        </mc:Choice>
        <mc:Fallback xmlns="">
          <p:sp>
            <p:nvSpPr>
              <p:cNvPr id="12" name="CuadroTexto 11">
                <a:extLst>
                  <a:ext uri="{FF2B5EF4-FFF2-40B4-BE49-F238E27FC236}">
                    <a16:creationId xmlns:a16="http://schemas.microsoft.com/office/drawing/2014/main" id="{7A773650-0B03-4F44-B632-7F0B1E17B538}"/>
                  </a:ext>
                </a:extLst>
              </p:cNvPr>
              <p:cNvSpPr txBox="1">
                <a:spLocks noRot="1" noChangeAspect="1" noMove="1" noResize="1" noEditPoints="1" noAdjustHandles="1" noChangeArrowheads="1" noChangeShapeType="1" noTextEdit="1"/>
              </p:cNvSpPr>
              <p:nvPr/>
            </p:nvSpPr>
            <p:spPr>
              <a:xfrm>
                <a:off x="4802818" y="5184560"/>
                <a:ext cx="150921" cy="430887"/>
              </a:xfrm>
              <a:prstGeom prst="rect">
                <a:avLst/>
              </a:prstGeom>
              <a:blipFill>
                <a:blip r:embed="rId7"/>
                <a:stretch>
                  <a:fillRect/>
                </a:stretch>
              </a:blipFill>
            </p:spPr>
            <p:txBody>
              <a:bodyPr/>
              <a:lstStyle/>
              <a:p>
                <a:r>
                  <a:rPr lang="es-CL">
                    <a:noFill/>
                  </a:rPr>
                  <a:t> </a:t>
                </a:r>
              </a:p>
            </p:txBody>
          </p:sp>
        </mc:Fallback>
      </mc:AlternateContent>
      <p:sp>
        <p:nvSpPr>
          <p:cNvPr id="13" name="CuadroTexto 12">
            <a:extLst>
              <a:ext uri="{FF2B5EF4-FFF2-40B4-BE49-F238E27FC236}">
                <a16:creationId xmlns="" xmlns:a16="http://schemas.microsoft.com/office/drawing/2014/main" id="{665E35C9-0F1F-4DAB-9FA1-C63660D2D99B}"/>
              </a:ext>
            </a:extLst>
          </p:cNvPr>
          <p:cNvSpPr txBox="1"/>
          <p:nvPr/>
        </p:nvSpPr>
        <p:spPr>
          <a:xfrm>
            <a:off x="5128334" y="5294213"/>
            <a:ext cx="380261" cy="430887"/>
          </a:xfrm>
          <a:prstGeom prst="rect">
            <a:avLst/>
          </a:prstGeom>
          <a:noFill/>
        </p:spPr>
        <p:txBody>
          <a:bodyPr wrap="square" lIns="0" tIns="0" rIns="0" bIns="0" rtlCol="0">
            <a:spAutoFit/>
          </a:bodyPr>
          <a:lstStyle/>
          <a:p>
            <a:r>
              <a:rPr lang="es-CL" sz="2800" dirty="0">
                <a:latin typeface="Arial" panose="020B0604020202020204" pitchFamily="34" charset="0"/>
                <a:cs typeface="Arial" panose="020B0604020202020204" pitchFamily="34" charset="0"/>
              </a:rPr>
              <a:t>3</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 xmlns:a16="http://schemas.microsoft.com/office/drawing/2014/main" id="{6A2DE4D3-3BC3-48E5-9ACD-AF8D277F8E53}"/>
                  </a:ext>
                </a:extLst>
              </p:cNvPr>
              <p:cNvSpPr txBox="1"/>
              <p:nvPr/>
            </p:nvSpPr>
            <p:spPr>
              <a:xfrm>
                <a:off x="5357673" y="5294214"/>
                <a:ext cx="36990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b="0" i="1" smtClean="0">
                          <a:latin typeface="Cambria Math" panose="02040503050406030204" pitchFamily="18" charset="0"/>
                        </a:rPr>
                        <m:t>=</m:t>
                      </m:r>
                    </m:oMath>
                  </m:oMathPara>
                </a14:m>
                <a:endParaRPr lang="es-CL" sz="2800" dirty="0"/>
              </a:p>
            </p:txBody>
          </p:sp>
        </mc:Choice>
        <mc:Fallback xmlns="">
          <p:sp>
            <p:nvSpPr>
              <p:cNvPr id="14" name="CuadroTexto 13">
                <a:extLst>
                  <a:ext uri="{FF2B5EF4-FFF2-40B4-BE49-F238E27FC236}">
                    <a16:creationId xmlns:a16="http://schemas.microsoft.com/office/drawing/2014/main" id="{6A2DE4D3-3BC3-48E5-9ACD-AF8D277F8E53}"/>
                  </a:ext>
                </a:extLst>
              </p:cNvPr>
              <p:cNvSpPr txBox="1">
                <a:spLocks noRot="1" noChangeAspect="1" noMove="1" noResize="1" noEditPoints="1" noAdjustHandles="1" noChangeArrowheads="1" noChangeShapeType="1" noTextEdit="1"/>
              </p:cNvSpPr>
              <p:nvPr/>
            </p:nvSpPr>
            <p:spPr>
              <a:xfrm>
                <a:off x="5357673" y="5294214"/>
                <a:ext cx="369904" cy="430887"/>
              </a:xfrm>
              <a:prstGeom prst="rect">
                <a:avLst/>
              </a:prstGeom>
              <a:blipFill>
                <a:blip r:embed="rId8"/>
                <a:stretch>
                  <a:fillRect/>
                </a:stretch>
              </a:blipFill>
            </p:spPr>
            <p:txBody>
              <a:bodyPr/>
              <a:lstStyle/>
              <a:p>
                <a:r>
                  <a:rPr lang="es-CL">
                    <a:noFill/>
                  </a:rPr>
                  <a:t> </a:t>
                </a:r>
              </a:p>
            </p:txBody>
          </p:sp>
        </mc:Fallback>
      </mc:AlternateContent>
      <p:sp>
        <p:nvSpPr>
          <p:cNvPr id="15" name="CuadroTexto 14">
            <a:extLst>
              <a:ext uri="{FF2B5EF4-FFF2-40B4-BE49-F238E27FC236}">
                <a16:creationId xmlns="" xmlns:a16="http://schemas.microsoft.com/office/drawing/2014/main" id="{E3838E48-A109-4E5F-A2D6-73CD241B9FB3}"/>
              </a:ext>
            </a:extLst>
          </p:cNvPr>
          <p:cNvSpPr txBox="1"/>
          <p:nvPr/>
        </p:nvSpPr>
        <p:spPr>
          <a:xfrm>
            <a:off x="5805995" y="5294214"/>
            <a:ext cx="452762" cy="430887"/>
          </a:xfrm>
          <a:prstGeom prst="rect">
            <a:avLst/>
          </a:prstGeom>
          <a:noFill/>
        </p:spPr>
        <p:txBody>
          <a:bodyPr wrap="square" lIns="0" tIns="0" rIns="0" bIns="0" rtlCol="0">
            <a:spAutoFit/>
          </a:bodyPr>
          <a:lstStyle/>
          <a:p>
            <a:r>
              <a:rPr lang="es-CL" sz="2800" dirty="0">
                <a:latin typeface="Arial" panose="020B0604020202020204" pitchFamily="34" charset="0"/>
                <a:cs typeface="Arial" panose="020B0604020202020204" pitchFamily="34" charset="0"/>
              </a:rPr>
              <a:t>24</a:t>
            </a:r>
          </a:p>
        </p:txBody>
      </p:sp>
      <p:sp>
        <p:nvSpPr>
          <p:cNvPr id="17" name="CuadroTexto 16">
            <a:extLst>
              <a:ext uri="{FF2B5EF4-FFF2-40B4-BE49-F238E27FC236}">
                <a16:creationId xmlns="" xmlns:a16="http://schemas.microsoft.com/office/drawing/2014/main" id="{287CEE74-2746-4898-B957-4C4FDD747068}"/>
              </a:ext>
            </a:extLst>
          </p:cNvPr>
          <p:cNvSpPr txBox="1"/>
          <p:nvPr/>
        </p:nvSpPr>
        <p:spPr>
          <a:xfrm>
            <a:off x="2337786" y="470465"/>
            <a:ext cx="7202750" cy="461665"/>
          </a:xfrm>
          <a:prstGeom prst="rect">
            <a:avLst/>
          </a:prstGeom>
          <a:noFill/>
        </p:spPr>
        <p:txBody>
          <a:bodyPr wrap="square" rtlCol="0">
            <a:spAutoFit/>
          </a:bodyPr>
          <a:lstStyle/>
          <a:p>
            <a:r>
              <a:rPr lang="es-CL" sz="2400" dirty="0">
                <a:solidFill>
                  <a:srgbClr val="0070C0"/>
                </a:solidFill>
                <a:latin typeface="Arial" panose="020B0604020202020204" pitchFamily="34" charset="0"/>
                <a:cs typeface="Arial" panose="020B0604020202020204" pitchFamily="34" charset="0"/>
              </a:rPr>
              <a:t>Multiplicación de fracciones un proceso con sentido</a:t>
            </a:r>
          </a:p>
        </p:txBody>
      </p:sp>
    </p:spTree>
    <p:extLst>
      <p:ext uri="{BB962C8B-B14F-4D97-AF65-F5344CB8AC3E}">
        <p14:creationId xmlns:p14="http://schemas.microsoft.com/office/powerpoint/2010/main" val="214348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9" grpId="0"/>
      <p:bldP spid="10"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46E640AB-E31B-4599-98B9-6D95E914C02E}"/>
              </a:ext>
            </a:extLst>
          </p:cNvPr>
          <p:cNvSpPr/>
          <p:nvPr/>
        </p:nvSpPr>
        <p:spPr>
          <a:xfrm>
            <a:off x="1305017" y="1999666"/>
            <a:ext cx="9658905" cy="2759986"/>
          </a:xfrm>
          <a:prstGeom prst="rect">
            <a:avLst/>
          </a:prstGeom>
        </p:spPr>
        <p:txBody>
          <a:bodyPr wrap="square">
            <a:spAutoFit/>
          </a:bodyPr>
          <a:lstStyle/>
          <a:p>
            <a:pPr>
              <a:lnSpc>
                <a:spcPct val="107000"/>
              </a:lnSpc>
              <a:spcAft>
                <a:spcPts val="800"/>
              </a:spcAft>
            </a:pPr>
            <a:r>
              <a:rPr lang="es-CL" sz="2400" dirty="0">
                <a:latin typeface="Arial" panose="020B0604020202020204" pitchFamily="34" charset="0"/>
                <a:ea typeface="Calibri" panose="020F0502020204030204" pitchFamily="34" charset="0"/>
                <a:cs typeface="Arial" panose="020B0604020202020204" pitchFamily="34" charset="0"/>
              </a:rPr>
              <a:t>OA 2 </a:t>
            </a:r>
            <a:endParaRPr lang="es-CL" sz="2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CL" sz="2400" dirty="0">
                <a:latin typeface="Arial" panose="020B0604020202020204" pitchFamily="34" charset="0"/>
                <a:ea typeface="Calibri" panose="020F0502020204030204" pitchFamily="34" charset="0"/>
                <a:cs typeface="Arial" panose="020B0604020202020204" pitchFamily="34" charset="0"/>
              </a:rPr>
              <a:t>Explicar la multiplicación y la división de fracciones positivas: </a:t>
            </a:r>
            <a:endParaRPr lang="es-CL" sz="2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CL" sz="2400" dirty="0">
                <a:latin typeface="Arial" panose="020B0604020202020204" pitchFamily="34" charset="0"/>
                <a:ea typeface="Calibri" panose="020F0502020204030204" pitchFamily="34" charset="0"/>
                <a:cs typeface="Arial" panose="020B0604020202020204" pitchFamily="34" charset="0"/>
              </a:rPr>
              <a:t>• Utilizando representaciones concretas, pictóricas y simbólicas. </a:t>
            </a:r>
            <a:endParaRPr lang="es-CL" sz="2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CL" sz="2400" dirty="0">
                <a:latin typeface="Arial" panose="020B0604020202020204" pitchFamily="34" charset="0"/>
                <a:ea typeface="Calibri" panose="020F0502020204030204" pitchFamily="34" charset="0"/>
                <a:cs typeface="Arial" panose="020B0604020202020204" pitchFamily="34" charset="0"/>
              </a:rPr>
              <a:t>• Relacionándolas con la multiplicación y la división de números decimales.</a:t>
            </a:r>
            <a:endParaRPr lang="es-CL" sz="2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CL" dirty="0">
                <a:latin typeface="Arial" panose="020B0604020202020204" pitchFamily="34" charset="0"/>
                <a:ea typeface="Calibri" panose="020F0502020204030204" pitchFamily="34" charset="0"/>
                <a:cs typeface="Times New Roman" panose="02020603050405020304" pitchFamily="18" charset="0"/>
              </a:rPr>
              <a:t>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 xmlns:a16="http://schemas.microsoft.com/office/drawing/2014/main" id="{E288C7C3-233F-41D1-B929-EBAFB6975921}"/>
              </a:ext>
            </a:extLst>
          </p:cNvPr>
          <p:cNvSpPr txBox="1"/>
          <p:nvPr/>
        </p:nvSpPr>
        <p:spPr>
          <a:xfrm>
            <a:off x="2337786" y="470465"/>
            <a:ext cx="7202750" cy="461665"/>
          </a:xfrm>
          <a:prstGeom prst="rect">
            <a:avLst/>
          </a:prstGeom>
          <a:noFill/>
        </p:spPr>
        <p:txBody>
          <a:bodyPr wrap="square" rtlCol="0">
            <a:spAutoFit/>
          </a:bodyPr>
          <a:lstStyle/>
          <a:p>
            <a:r>
              <a:rPr lang="es-CL" sz="2400" dirty="0">
                <a:solidFill>
                  <a:srgbClr val="0070C0"/>
                </a:solidFill>
                <a:latin typeface="Arial" panose="020B0604020202020204" pitchFamily="34" charset="0"/>
                <a:cs typeface="Arial" panose="020B0604020202020204" pitchFamily="34" charset="0"/>
              </a:rPr>
              <a:t>Multiplicación de fracciones un proceso con sentido</a:t>
            </a:r>
          </a:p>
        </p:txBody>
      </p:sp>
    </p:spTree>
    <p:extLst>
      <p:ext uri="{BB962C8B-B14F-4D97-AF65-F5344CB8AC3E}">
        <p14:creationId xmlns:p14="http://schemas.microsoft.com/office/powerpoint/2010/main" val="25453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FD91648B-3B05-44D6-AD6B-210B94578D2A}"/>
              </a:ext>
            </a:extLst>
          </p:cNvPr>
          <p:cNvSpPr txBox="1"/>
          <p:nvPr/>
        </p:nvSpPr>
        <p:spPr>
          <a:xfrm>
            <a:off x="1606857" y="1216241"/>
            <a:ext cx="8664606" cy="1200329"/>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Como se puede apreciar en el objetivo de aprendizaje la habilidad a desarrollar está centrada en explicar más que en calcular. </a:t>
            </a:r>
          </a:p>
        </p:txBody>
      </p:sp>
      <p:sp>
        <p:nvSpPr>
          <p:cNvPr id="3" name="Rectángulo 2">
            <a:extLst>
              <a:ext uri="{FF2B5EF4-FFF2-40B4-BE49-F238E27FC236}">
                <a16:creationId xmlns="" xmlns:a16="http://schemas.microsoft.com/office/drawing/2014/main" id="{53EFC4E6-7A3E-4E10-AAC1-73C59880C059}"/>
              </a:ext>
            </a:extLst>
          </p:cNvPr>
          <p:cNvSpPr/>
          <p:nvPr/>
        </p:nvSpPr>
        <p:spPr>
          <a:xfrm>
            <a:off x="1627573" y="2502439"/>
            <a:ext cx="9596761" cy="1938992"/>
          </a:xfrm>
          <a:prstGeom prst="rect">
            <a:avLst/>
          </a:prstGeom>
        </p:spPr>
        <p:txBody>
          <a:bodyPr wrap="square">
            <a:spAutoFit/>
          </a:bodyPr>
          <a:lstStyle/>
          <a:p>
            <a:r>
              <a:rPr lang="es-MX" sz="2400" dirty="0">
                <a:latin typeface="Arial" panose="020B0604020202020204" pitchFamily="34" charset="0"/>
                <a:cs typeface="Arial" panose="020B0604020202020204" pitchFamily="34" charset="0"/>
              </a:rPr>
              <a:t>En definitiva, el énfasis del trabajo de este objetivo no está centrada en la enseñanza de algoritmos tradicionales, sino que, más bien, en la comprensión de las relaciones involucradas en diversas situaciones problemáticas para, sobre esa base, finalmente conocer y utilizar los algoritmos.</a:t>
            </a:r>
            <a:endParaRPr lang="es-CL" sz="24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 xmlns:a16="http://schemas.microsoft.com/office/drawing/2014/main" id="{97135DC2-D692-47F9-9332-A236D8A7C283}"/>
              </a:ext>
            </a:extLst>
          </p:cNvPr>
          <p:cNvSpPr txBox="1"/>
          <p:nvPr/>
        </p:nvSpPr>
        <p:spPr>
          <a:xfrm>
            <a:off x="1627573" y="4547988"/>
            <a:ext cx="8824404" cy="1938992"/>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No es suficiente decir que para resolver la multiplicación entre dos fracciones se debe multiplicar, numerador con numerador y denominador con denominador. Sino el contrario comprender, porque esta operación no sigue la lógica de los números naturales.</a:t>
            </a:r>
          </a:p>
        </p:txBody>
      </p:sp>
      <p:sp>
        <p:nvSpPr>
          <p:cNvPr id="5" name="CuadroTexto 4">
            <a:extLst>
              <a:ext uri="{FF2B5EF4-FFF2-40B4-BE49-F238E27FC236}">
                <a16:creationId xmlns="" xmlns:a16="http://schemas.microsoft.com/office/drawing/2014/main" id="{1205EFE1-ACE9-4FF4-9027-09BF41182FF7}"/>
              </a:ext>
            </a:extLst>
          </p:cNvPr>
          <p:cNvSpPr txBox="1"/>
          <p:nvPr/>
        </p:nvSpPr>
        <p:spPr>
          <a:xfrm>
            <a:off x="2337786" y="470465"/>
            <a:ext cx="7202750" cy="461665"/>
          </a:xfrm>
          <a:prstGeom prst="rect">
            <a:avLst/>
          </a:prstGeom>
          <a:noFill/>
        </p:spPr>
        <p:txBody>
          <a:bodyPr wrap="square" rtlCol="0">
            <a:spAutoFit/>
          </a:bodyPr>
          <a:lstStyle/>
          <a:p>
            <a:r>
              <a:rPr lang="es-CL" sz="2400" dirty="0">
                <a:solidFill>
                  <a:srgbClr val="0070C0"/>
                </a:solidFill>
                <a:latin typeface="Arial" panose="020B0604020202020204" pitchFamily="34" charset="0"/>
                <a:cs typeface="Arial" panose="020B0604020202020204" pitchFamily="34" charset="0"/>
              </a:rPr>
              <a:t>Multiplicación de fracciones un proceso con sentido</a:t>
            </a:r>
          </a:p>
        </p:txBody>
      </p:sp>
    </p:spTree>
    <p:extLst>
      <p:ext uri="{BB962C8B-B14F-4D97-AF65-F5344CB8AC3E}">
        <p14:creationId xmlns:p14="http://schemas.microsoft.com/office/powerpoint/2010/main" val="394168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41CE102D-0C4D-4C02-8B45-A215399F00D5}"/>
              </a:ext>
            </a:extLst>
          </p:cNvPr>
          <p:cNvSpPr txBox="1"/>
          <p:nvPr/>
        </p:nvSpPr>
        <p:spPr>
          <a:xfrm>
            <a:off x="2337786" y="470465"/>
            <a:ext cx="7202750" cy="461665"/>
          </a:xfrm>
          <a:prstGeom prst="rect">
            <a:avLst/>
          </a:prstGeom>
          <a:noFill/>
        </p:spPr>
        <p:txBody>
          <a:bodyPr wrap="square" rtlCol="0">
            <a:spAutoFit/>
          </a:bodyPr>
          <a:lstStyle/>
          <a:p>
            <a:r>
              <a:rPr lang="es-CL" sz="2400" dirty="0">
                <a:solidFill>
                  <a:srgbClr val="0070C0"/>
                </a:solidFill>
                <a:latin typeface="Arial" panose="020B0604020202020204" pitchFamily="34" charset="0"/>
                <a:cs typeface="Arial" panose="020B0604020202020204" pitchFamily="34" charset="0"/>
              </a:rPr>
              <a:t>Multiplicación de fracciones un proceso con sentido</a:t>
            </a:r>
          </a:p>
        </p:txBody>
      </p:sp>
      <p:sp>
        <p:nvSpPr>
          <p:cNvPr id="3" name="Rectángulo 2">
            <a:extLst>
              <a:ext uri="{FF2B5EF4-FFF2-40B4-BE49-F238E27FC236}">
                <a16:creationId xmlns="" xmlns:a16="http://schemas.microsoft.com/office/drawing/2014/main" id="{C17A5E80-8D50-4528-89E7-A1AD4771859E}"/>
              </a:ext>
            </a:extLst>
          </p:cNvPr>
          <p:cNvSpPr/>
          <p:nvPr/>
        </p:nvSpPr>
        <p:spPr>
          <a:xfrm>
            <a:off x="1450018" y="1080679"/>
            <a:ext cx="6096000" cy="467629"/>
          </a:xfrm>
          <a:prstGeom prst="rect">
            <a:avLst/>
          </a:prstGeom>
        </p:spPr>
        <p:txBody>
          <a:bodyPr>
            <a:spAutoFit/>
          </a:bodyPr>
          <a:lstStyle/>
          <a:p>
            <a:pPr>
              <a:lnSpc>
                <a:spcPct val="107000"/>
              </a:lnSpc>
              <a:spcAft>
                <a:spcPts val="800"/>
              </a:spcAft>
            </a:pPr>
            <a:r>
              <a:rPr lang="es-CL" sz="2400" dirty="0">
                <a:latin typeface="Arial" panose="020B0604020202020204" pitchFamily="34" charset="0"/>
                <a:ea typeface="Calibri" panose="020F0502020204030204" pitchFamily="34" charset="0"/>
                <a:cs typeface="Times New Roman" panose="02020603050405020304" pitchFamily="18" charset="0"/>
              </a:rPr>
              <a:t>Multiplicación con las cintas fraccionarias.</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 xmlns:a16="http://schemas.microsoft.com/office/drawing/2014/main" id="{C2BA50CB-8D22-4BB0-9EA1-2548C6108BBB}"/>
              </a:ext>
            </a:extLst>
          </p:cNvPr>
          <p:cNvSpPr/>
          <p:nvPr/>
        </p:nvSpPr>
        <p:spPr>
          <a:xfrm>
            <a:off x="1680078" y="1724041"/>
            <a:ext cx="5609228" cy="373757"/>
          </a:xfrm>
          <a:prstGeom prst="rect">
            <a:avLst/>
          </a:prstGeom>
        </p:spPr>
        <p:txBody>
          <a:bodyPr wrap="none">
            <a:spAutoFit/>
          </a:bodyPr>
          <a:lstStyle/>
          <a:p>
            <a:pPr lvl="0">
              <a:lnSpc>
                <a:spcPct val="107000"/>
              </a:lnSpc>
              <a:spcAft>
                <a:spcPts val="800"/>
              </a:spcAft>
            </a:pPr>
            <a:r>
              <a:rPr lang="es-CL" dirty="0">
                <a:latin typeface="Arial" panose="020B0604020202020204" pitchFamily="34" charset="0"/>
                <a:ea typeface="Calibri" panose="020F0502020204030204" pitchFamily="34" charset="0"/>
                <a:cs typeface="Times New Roman" panose="02020603050405020304" pitchFamily="18" charset="0"/>
              </a:rPr>
              <a:t>Multiplicación de un número natural por una fracción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 xmlns:a16="http://schemas.microsoft.com/office/drawing/2014/main" id="{4FFBB94B-A828-4823-8ABB-6E5934691EC9}"/>
              </a:ext>
            </a:extLst>
          </p:cNvPr>
          <p:cNvSpPr/>
          <p:nvPr/>
        </p:nvSpPr>
        <p:spPr>
          <a:xfrm>
            <a:off x="1233997" y="2173312"/>
            <a:ext cx="10147176" cy="862800"/>
          </a:xfrm>
          <a:prstGeom prst="rect">
            <a:avLst/>
          </a:prstGeom>
        </p:spPr>
        <p:txBody>
          <a:bodyPr wrap="square">
            <a:spAutoFit/>
          </a:bodyPr>
          <a:lstStyle/>
          <a:p>
            <a:pPr>
              <a:lnSpc>
                <a:spcPct val="107000"/>
              </a:lnSpc>
              <a:spcAft>
                <a:spcPts val="800"/>
              </a:spcAft>
            </a:pPr>
            <a:r>
              <a:rPr lang="es-CL" sz="2400" dirty="0">
                <a:latin typeface="Arial" panose="020B0604020202020204" pitchFamily="34" charset="0"/>
                <a:ea typeface="Calibri" panose="020F0502020204030204" pitchFamily="34" charset="0"/>
                <a:cs typeface="Times New Roman" panose="02020603050405020304" pitchFamily="18" charset="0"/>
              </a:rPr>
              <a:t>Francisca tiene tres botellas de bebidas de un medio. Necesita saber, cuánta bebida tiene en total.</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 xmlns:a16="http://schemas.microsoft.com/office/drawing/2014/main" id="{6F3435DA-2149-4F45-A000-7063821D9604}"/>
              </a:ext>
            </a:extLst>
          </p:cNvPr>
          <p:cNvPicPr/>
          <p:nvPr/>
        </p:nvPicPr>
        <p:blipFill rotWithShape="1">
          <a:blip r:embed="rId2"/>
          <a:srcRect l="31437" t="47340" r="48816" b="42349"/>
          <a:stretch/>
        </p:blipFill>
        <p:spPr bwMode="auto">
          <a:xfrm>
            <a:off x="3298636" y="3326129"/>
            <a:ext cx="1415406" cy="411370"/>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 xmlns:a16="http://schemas.microsoft.com/office/drawing/2014/main" id="{EC6BA4FE-6F9D-45BF-8301-3C1C38D23462}"/>
              </a:ext>
            </a:extLst>
          </p:cNvPr>
          <p:cNvPicPr/>
          <p:nvPr/>
        </p:nvPicPr>
        <p:blipFill rotWithShape="1">
          <a:blip r:embed="rId2"/>
          <a:srcRect l="31437" t="47340" r="48816" b="42349"/>
          <a:stretch/>
        </p:blipFill>
        <p:spPr bwMode="auto">
          <a:xfrm>
            <a:off x="4714041" y="3326129"/>
            <a:ext cx="1415406" cy="411370"/>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 xmlns:a16="http://schemas.microsoft.com/office/drawing/2014/main" id="{DB59D91D-D369-44D5-9EF6-DA5C512F7FF6}"/>
              </a:ext>
            </a:extLst>
          </p:cNvPr>
          <p:cNvPicPr/>
          <p:nvPr/>
        </p:nvPicPr>
        <p:blipFill rotWithShape="1">
          <a:blip r:embed="rId2"/>
          <a:srcRect l="31437" t="47340" r="48816" b="42349"/>
          <a:stretch/>
        </p:blipFill>
        <p:spPr bwMode="auto">
          <a:xfrm>
            <a:off x="6129447" y="3326129"/>
            <a:ext cx="1415406" cy="411370"/>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 xmlns:a16="http://schemas.microsoft.com/office/drawing/2014/main" id="{D7A28A14-729E-4F7A-AC8F-DE372A33FB6C}"/>
              </a:ext>
            </a:extLst>
          </p:cNvPr>
          <p:cNvPicPr/>
          <p:nvPr/>
        </p:nvPicPr>
        <p:blipFill rotWithShape="1">
          <a:blip r:embed="rId2"/>
          <a:srcRect l="31575" t="36848" r="28937" b="52661"/>
          <a:stretch/>
        </p:blipFill>
        <p:spPr bwMode="auto">
          <a:xfrm>
            <a:off x="3298636" y="3825979"/>
            <a:ext cx="2830811" cy="41137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0" name="CuadroTexto 9">
                <a:extLst>
                  <a:ext uri="{FF2B5EF4-FFF2-40B4-BE49-F238E27FC236}">
                    <a16:creationId xmlns="" xmlns:a16="http://schemas.microsoft.com/office/drawing/2014/main" id="{DE9A987B-8C15-484F-A3D9-F1EF4F5E18AA}"/>
                  </a:ext>
                </a:extLst>
              </p:cNvPr>
              <p:cNvSpPr txBox="1"/>
              <p:nvPr/>
            </p:nvSpPr>
            <p:spPr>
              <a:xfrm>
                <a:off x="3801032" y="4525021"/>
                <a:ext cx="458680"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800" i="1" smtClean="0">
                              <a:latin typeface="Cambria Math" panose="02040503050406030204" pitchFamily="18" charset="0"/>
                            </a:rPr>
                          </m:ctrlPr>
                        </m:fPr>
                        <m:num>
                          <m:r>
                            <a:rPr lang="es-CL" sz="2800">
                              <a:latin typeface="Cambria Math" panose="02040503050406030204" pitchFamily="18" charset="0"/>
                            </a:rPr>
                            <m:t>1</m:t>
                          </m:r>
                        </m:num>
                        <m:den>
                          <m:r>
                            <a:rPr lang="es-CL" sz="2800" i="0">
                              <a:latin typeface="Cambria Math" panose="02040503050406030204" pitchFamily="18" charset="0"/>
                            </a:rPr>
                            <m:t>2</m:t>
                          </m:r>
                        </m:den>
                      </m:f>
                    </m:oMath>
                  </m:oMathPara>
                </a14:m>
                <a:endParaRPr lang="es-CL" sz="2800" dirty="0"/>
              </a:p>
            </p:txBody>
          </p:sp>
        </mc:Choice>
        <mc:Fallback xmlns="">
          <p:sp>
            <p:nvSpPr>
              <p:cNvPr id="10" name="CuadroTexto 9">
                <a:extLst>
                  <a:ext uri="{FF2B5EF4-FFF2-40B4-BE49-F238E27FC236}">
                    <a16:creationId xmlns:a16="http://schemas.microsoft.com/office/drawing/2014/main" id="{DE9A987B-8C15-484F-A3D9-F1EF4F5E18AA}"/>
                  </a:ext>
                </a:extLst>
              </p:cNvPr>
              <p:cNvSpPr txBox="1">
                <a:spLocks noRot="1" noChangeAspect="1" noMove="1" noResize="1" noEditPoints="1" noAdjustHandles="1" noChangeArrowheads="1" noChangeShapeType="1" noTextEdit="1"/>
              </p:cNvSpPr>
              <p:nvPr/>
            </p:nvSpPr>
            <p:spPr>
              <a:xfrm>
                <a:off x="3801032" y="4525021"/>
                <a:ext cx="458680" cy="806631"/>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 xmlns:a16="http://schemas.microsoft.com/office/drawing/2014/main" id="{65BEDD6D-7661-4110-8AED-C9C3899A7717}"/>
                  </a:ext>
                </a:extLst>
              </p:cNvPr>
              <p:cNvSpPr txBox="1"/>
              <p:nvPr/>
            </p:nvSpPr>
            <p:spPr>
              <a:xfrm>
                <a:off x="4344497" y="4691253"/>
                <a:ext cx="36694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400" b="0" i="1" smtClean="0">
                          <a:latin typeface="Cambria Math" panose="02040503050406030204" pitchFamily="18" charset="0"/>
                        </a:rPr>
                        <m:t>+</m:t>
                      </m:r>
                    </m:oMath>
                  </m:oMathPara>
                </a14:m>
                <a:endParaRPr lang="es-CL" sz="2400" dirty="0"/>
              </a:p>
            </p:txBody>
          </p:sp>
        </mc:Choice>
        <mc:Fallback xmlns="">
          <p:sp>
            <p:nvSpPr>
              <p:cNvPr id="11" name="CuadroTexto 10">
                <a:extLst>
                  <a:ext uri="{FF2B5EF4-FFF2-40B4-BE49-F238E27FC236}">
                    <a16:creationId xmlns:a16="http://schemas.microsoft.com/office/drawing/2014/main" id="{65BEDD6D-7661-4110-8AED-C9C3899A7717}"/>
                  </a:ext>
                </a:extLst>
              </p:cNvPr>
              <p:cNvSpPr txBox="1">
                <a:spLocks noRot="1" noChangeAspect="1" noMove="1" noResize="1" noEditPoints="1" noAdjustHandles="1" noChangeArrowheads="1" noChangeShapeType="1" noTextEdit="1"/>
              </p:cNvSpPr>
              <p:nvPr/>
            </p:nvSpPr>
            <p:spPr>
              <a:xfrm>
                <a:off x="4344497" y="4691253"/>
                <a:ext cx="366945" cy="369332"/>
              </a:xfrm>
              <a:prstGeom prst="rect">
                <a:avLst/>
              </a:prstGeom>
              <a:blipFill>
                <a:blip r:embed="rId4"/>
                <a:stretch>
                  <a:fillRect l="-8333" r="-6667" b="-6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 xmlns:a16="http://schemas.microsoft.com/office/drawing/2014/main" id="{66E0E7CD-0315-49D5-BA26-A5358CE7228A}"/>
                  </a:ext>
                </a:extLst>
              </p:cNvPr>
              <p:cNvSpPr txBox="1"/>
              <p:nvPr/>
            </p:nvSpPr>
            <p:spPr>
              <a:xfrm>
                <a:off x="4766770" y="4525021"/>
                <a:ext cx="458680"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800" i="1" smtClean="0">
                              <a:latin typeface="Cambria Math" panose="02040503050406030204" pitchFamily="18" charset="0"/>
                            </a:rPr>
                          </m:ctrlPr>
                        </m:fPr>
                        <m:num>
                          <m:r>
                            <a:rPr lang="es-CL" sz="2800">
                              <a:latin typeface="Cambria Math" panose="02040503050406030204" pitchFamily="18" charset="0"/>
                            </a:rPr>
                            <m:t>1</m:t>
                          </m:r>
                        </m:num>
                        <m:den>
                          <m:r>
                            <a:rPr lang="es-CL" sz="2800" i="0">
                              <a:latin typeface="Cambria Math" panose="02040503050406030204" pitchFamily="18" charset="0"/>
                            </a:rPr>
                            <m:t>2</m:t>
                          </m:r>
                        </m:den>
                      </m:f>
                    </m:oMath>
                  </m:oMathPara>
                </a14:m>
                <a:endParaRPr lang="es-CL" sz="2800" dirty="0"/>
              </a:p>
            </p:txBody>
          </p:sp>
        </mc:Choice>
        <mc:Fallback xmlns="">
          <p:sp>
            <p:nvSpPr>
              <p:cNvPr id="12" name="CuadroTexto 11">
                <a:extLst>
                  <a:ext uri="{FF2B5EF4-FFF2-40B4-BE49-F238E27FC236}">
                    <a16:creationId xmlns:a16="http://schemas.microsoft.com/office/drawing/2014/main" id="{66E0E7CD-0315-49D5-BA26-A5358CE7228A}"/>
                  </a:ext>
                </a:extLst>
              </p:cNvPr>
              <p:cNvSpPr txBox="1">
                <a:spLocks noRot="1" noChangeAspect="1" noMove="1" noResize="1" noEditPoints="1" noAdjustHandles="1" noChangeArrowheads="1" noChangeShapeType="1" noTextEdit="1"/>
              </p:cNvSpPr>
              <p:nvPr/>
            </p:nvSpPr>
            <p:spPr>
              <a:xfrm>
                <a:off x="4766770" y="4525021"/>
                <a:ext cx="458680" cy="806631"/>
              </a:xfrm>
              <a:prstGeom prst="rect">
                <a:avLst/>
              </a:prstGeom>
              <a:blipFill>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 xmlns:a16="http://schemas.microsoft.com/office/drawing/2014/main" id="{988EF3FF-0BAA-40F7-BC27-F8B7DC1F2C5B}"/>
                  </a:ext>
                </a:extLst>
              </p:cNvPr>
              <p:cNvSpPr txBox="1"/>
              <p:nvPr/>
            </p:nvSpPr>
            <p:spPr>
              <a:xfrm>
                <a:off x="5291718" y="4722031"/>
                <a:ext cx="36694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400" b="0" i="1" smtClean="0">
                          <a:latin typeface="Cambria Math" panose="02040503050406030204" pitchFamily="18" charset="0"/>
                        </a:rPr>
                        <m:t>+</m:t>
                      </m:r>
                    </m:oMath>
                  </m:oMathPara>
                </a14:m>
                <a:endParaRPr lang="es-CL" sz="2400" dirty="0"/>
              </a:p>
            </p:txBody>
          </p:sp>
        </mc:Choice>
        <mc:Fallback xmlns="">
          <p:sp>
            <p:nvSpPr>
              <p:cNvPr id="13" name="CuadroTexto 12">
                <a:extLst>
                  <a:ext uri="{FF2B5EF4-FFF2-40B4-BE49-F238E27FC236}">
                    <a16:creationId xmlns:a16="http://schemas.microsoft.com/office/drawing/2014/main" id="{988EF3FF-0BAA-40F7-BC27-F8B7DC1F2C5B}"/>
                  </a:ext>
                </a:extLst>
              </p:cNvPr>
              <p:cNvSpPr txBox="1">
                <a:spLocks noRot="1" noChangeAspect="1" noMove="1" noResize="1" noEditPoints="1" noAdjustHandles="1" noChangeArrowheads="1" noChangeShapeType="1" noTextEdit="1"/>
              </p:cNvSpPr>
              <p:nvPr/>
            </p:nvSpPr>
            <p:spPr>
              <a:xfrm>
                <a:off x="5291718" y="4722031"/>
                <a:ext cx="366945" cy="369332"/>
              </a:xfrm>
              <a:prstGeom prst="rect">
                <a:avLst/>
              </a:prstGeom>
              <a:blipFill>
                <a:blip r:embed="rId6"/>
                <a:stretch>
                  <a:fillRect l="-8333" r="-6667" b="-666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 xmlns:a16="http://schemas.microsoft.com/office/drawing/2014/main" id="{E58A184F-8A6D-4A1D-B6A5-009E45CB1D0C}"/>
                  </a:ext>
                </a:extLst>
              </p:cNvPr>
              <p:cNvSpPr txBox="1"/>
              <p:nvPr/>
            </p:nvSpPr>
            <p:spPr>
              <a:xfrm>
                <a:off x="5726096" y="4503382"/>
                <a:ext cx="458680"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800" i="1" smtClean="0">
                              <a:latin typeface="Cambria Math" panose="02040503050406030204" pitchFamily="18" charset="0"/>
                            </a:rPr>
                          </m:ctrlPr>
                        </m:fPr>
                        <m:num>
                          <m:r>
                            <a:rPr lang="es-CL" sz="2800">
                              <a:latin typeface="Cambria Math" panose="02040503050406030204" pitchFamily="18" charset="0"/>
                            </a:rPr>
                            <m:t>1</m:t>
                          </m:r>
                        </m:num>
                        <m:den>
                          <m:r>
                            <a:rPr lang="es-CL" sz="2800" i="0">
                              <a:latin typeface="Cambria Math" panose="02040503050406030204" pitchFamily="18" charset="0"/>
                            </a:rPr>
                            <m:t>2</m:t>
                          </m:r>
                        </m:den>
                      </m:f>
                    </m:oMath>
                  </m:oMathPara>
                </a14:m>
                <a:endParaRPr lang="es-CL" sz="2800" dirty="0"/>
              </a:p>
            </p:txBody>
          </p:sp>
        </mc:Choice>
        <mc:Fallback xmlns="">
          <p:sp>
            <p:nvSpPr>
              <p:cNvPr id="14" name="CuadroTexto 13">
                <a:extLst>
                  <a:ext uri="{FF2B5EF4-FFF2-40B4-BE49-F238E27FC236}">
                    <a16:creationId xmlns:a16="http://schemas.microsoft.com/office/drawing/2014/main" id="{E58A184F-8A6D-4A1D-B6A5-009E45CB1D0C}"/>
                  </a:ext>
                </a:extLst>
              </p:cNvPr>
              <p:cNvSpPr txBox="1">
                <a:spLocks noRot="1" noChangeAspect="1" noMove="1" noResize="1" noEditPoints="1" noAdjustHandles="1" noChangeArrowheads="1" noChangeShapeType="1" noTextEdit="1"/>
              </p:cNvSpPr>
              <p:nvPr/>
            </p:nvSpPr>
            <p:spPr>
              <a:xfrm>
                <a:off x="5726096" y="4503382"/>
                <a:ext cx="458680" cy="806631"/>
              </a:xfrm>
              <a:prstGeom prst="rect">
                <a:avLst/>
              </a:prstGeom>
              <a:blipFill>
                <a:blip r:embed="rId7"/>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 xmlns:a16="http://schemas.microsoft.com/office/drawing/2014/main" id="{135D18AF-A20D-4A31-8A22-76FF81A9605F}"/>
                  </a:ext>
                </a:extLst>
              </p:cNvPr>
              <p:cNvSpPr txBox="1"/>
              <p:nvPr/>
            </p:nvSpPr>
            <p:spPr>
              <a:xfrm>
                <a:off x="6204459" y="4691253"/>
                <a:ext cx="33143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b="0" i="1" smtClean="0">
                          <a:latin typeface="Cambria Math" panose="02040503050406030204" pitchFamily="18" charset="0"/>
                        </a:rPr>
                        <m:t>=</m:t>
                      </m:r>
                    </m:oMath>
                  </m:oMathPara>
                </a14:m>
                <a:endParaRPr lang="es-CL" sz="2800" dirty="0"/>
              </a:p>
            </p:txBody>
          </p:sp>
        </mc:Choice>
        <mc:Fallback xmlns="">
          <p:sp>
            <p:nvSpPr>
              <p:cNvPr id="15" name="CuadroTexto 14">
                <a:extLst>
                  <a:ext uri="{FF2B5EF4-FFF2-40B4-BE49-F238E27FC236}">
                    <a16:creationId xmlns:a16="http://schemas.microsoft.com/office/drawing/2014/main" id="{135D18AF-A20D-4A31-8A22-76FF81A9605F}"/>
                  </a:ext>
                </a:extLst>
              </p:cNvPr>
              <p:cNvSpPr txBox="1">
                <a:spLocks noRot="1" noChangeAspect="1" noMove="1" noResize="1" noEditPoints="1" noAdjustHandles="1" noChangeArrowheads="1" noChangeShapeType="1" noTextEdit="1"/>
              </p:cNvSpPr>
              <p:nvPr/>
            </p:nvSpPr>
            <p:spPr>
              <a:xfrm>
                <a:off x="6204459" y="4691253"/>
                <a:ext cx="331434" cy="430887"/>
              </a:xfrm>
              <a:prstGeom prst="rect">
                <a:avLst/>
              </a:prstGeom>
              <a:blipFill>
                <a:blip r:embed="rId8"/>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 xmlns:a16="http://schemas.microsoft.com/office/drawing/2014/main" id="{F56141D5-753C-4036-B055-3B7A1AC5EBE9}"/>
                  </a:ext>
                </a:extLst>
              </p:cNvPr>
              <p:cNvSpPr txBox="1"/>
              <p:nvPr/>
            </p:nvSpPr>
            <p:spPr>
              <a:xfrm>
                <a:off x="6567078" y="4525021"/>
                <a:ext cx="458680"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800" i="1" smtClean="0">
                              <a:latin typeface="Cambria Math" panose="02040503050406030204" pitchFamily="18" charset="0"/>
                            </a:rPr>
                          </m:ctrlPr>
                        </m:fPr>
                        <m:num>
                          <m:r>
                            <a:rPr lang="es-CL" sz="2800" b="0" i="1" smtClean="0">
                              <a:latin typeface="Cambria Math" panose="02040503050406030204" pitchFamily="18" charset="0"/>
                            </a:rPr>
                            <m:t>3</m:t>
                          </m:r>
                        </m:num>
                        <m:den>
                          <m:r>
                            <a:rPr lang="es-CL" sz="2800" i="0">
                              <a:latin typeface="Cambria Math" panose="02040503050406030204" pitchFamily="18" charset="0"/>
                            </a:rPr>
                            <m:t>2</m:t>
                          </m:r>
                        </m:den>
                      </m:f>
                    </m:oMath>
                  </m:oMathPara>
                </a14:m>
                <a:endParaRPr lang="es-CL" sz="2800" dirty="0"/>
              </a:p>
            </p:txBody>
          </p:sp>
        </mc:Choice>
        <mc:Fallback xmlns="">
          <p:sp>
            <p:nvSpPr>
              <p:cNvPr id="16" name="CuadroTexto 15">
                <a:extLst>
                  <a:ext uri="{FF2B5EF4-FFF2-40B4-BE49-F238E27FC236}">
                    <a16:creationId xmlns:a16="http://schemas.microsoft.com/office/drawing/2014/main" id="{F56141D5-753C-4036-B055-3B7A1AC5EBE9}"/>
                  </a:ext>
                </a:extLst>
              </p:cNvPr>
              <p:cNvSpPr txBox="1">
                <a:spLocks noRot="1" noChangeAspect="1" noMove="1" noResize="1" noEditPoints="1" noAdjustHandles="1" noChangeArrowheads="1" noChangeShapeType="1" noTextEdit="1"/>
              </p:cNvSpPr>
              <p:nvPr/>
            </p:nvSpPr>
            <p:spPr>
              <a:xfrm>
                <a:off x="6567078" y="4525021"/>
                <a:ext cx="458680" cy="806631"/>
              </a:xfrm>
              <a:prstGeom prst="rect">
                <a:avLst/>
              </a:prstGeom>
              <a:blipFill>
                <a:blip r:embed="rId9"/>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 xmlns:a16="http://schemas.microsoft.com/office/drawing/2014/main" id="{F73C1ADE-3E76-4A2F-8435-12225C83CE1B}"/>
                  </a:ext>
                </a:extLst>
              </p:cNvPr>
              <p:cNvSpPr txBox="1"/>
              <p:nvPr/>
            </p:nvSpPr>
            <p:spPr>
              <a:xfrm>
                <a:off x="7314078" y="4472603"/>
                <a:ext cx="458680" cy="8066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b="0" i="0" smtClean="0">
                          <a:latin typeface="Cambria Math" panose="02040503050406030204" pitchFamily="18" charset="0"/>
                        </a:rPr>
                        <m:t>1</m:t>
                      </m:r>
                      <m:f>
                        <m:fPr>
                          <m:ctrlPr>
                            <a:rPr lang="es-CL" sz="2800" i="1" smtClean="0">
                              <a:latin typeface="Cambria Math" panose="02040503050406030204" pitchFamily="18" charset="0"/>
                            </a:rPr>
                          </m:ctrlPr>
                        </m:fPr>
                        <m:num>
                          <m:r>
                            <a:rPr lang="es-CL" sz="2800">
                              <a:latin typeface="Cambria Math" panose="02040503050406030204" pitchFamily="18" charset="0"/>
                            </a:rPr>
                            <m:t>1</m:t>
                          </m:r>
                        </m:num>
                        <m:den>
                          <m:r>
                            <a:rPr lang="es-CL" sz="2800" i="0">
                              <a:latin typeface="Cambria Math" panose="02040503050406030204" pitchFamily="18" charset="0"/>
                            </a:rPr>
                            <m:t>2</m:t>
                          </m:r>
                        </m:den>
                      </m:f>
                    </m:oMath>
                  </m:oMathPara>
                </a14:m>
                <a:endParaRPr lang="es-CL" sz="2800" dirty="0"/>
              </a:p>
            </p:txBody>
          </p:sp>
        </mc:Choice>
        <mc:Fallback xmlns="">
          <p:sp>
            <p:nvSpPr>
              <p:cNvPr id="17" name="CuadroTexto 16">
                <a:extLst>
                  <a:ext uri="{FF2B5EF4-FFF2-40B4-BE49-F238E27FC236}">
                    <a16:creationId xmlns:a16="http://schemas.microsoft.com/office/drawing/2014/main" id="{F73C1ADE-3E76-4A2F-8435-12225C83CE1B}"/>
                  </a:ext>
                </a:extLst>
              </p:cNvPr>
              <p:cNvSpPr txBox="1">
                <a:spLocks noRot="1" noChangeAspect="1" noMove="1" noResize="1" noEditPoints="1" noAdjustHandles="1" noChangeArrowheads="1" noChangeShapeType="1" noTextEdit="1"/>
              </p:cNvSpPr>
              <p:nvPr/>
            </p:nvSpPr>
            <p:spPr>
              <a:xfrm>
                <a:off x="7314078" y="4472603"/>
                <a:ext cx="458680" cy="806631"/>
              </a:xfrm>
              <a:prstGeom prst="rect">
                <a:avLst/>
              </a:prstGeom>
              <a:blipFill>
                <a:blip r:embed="rId10"/>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 xmlns:a16="http://schemas.microsoft.com/office/drawing/2014/main" id="{A9E7FC7F-E9AD-4DC0-9130-366AF0CA0DDF}"/>
                  </a:ext>
                </a:extLst>
              </p:cNvPr>
              <p:cNvSpPr txBox="1"/>
              <p:nvPr/>
            </p:nvSpPr>
            <p:spPr>
              <a:xfrm>
                <a:off x="6935411" y="4680333"/>
                <a:ext cx="33143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b="0" i="1" smtClean="0">
                          <a:latin typeface="Cambria Math" panose="02040503050406030204" pitchFamily="18" charset="0"/>
                        </a:rPr>
                        <m:t>=</m:t>
                      </m:r>
                    </m:oMath>
                  </m:oMathPara>
                </a14:m>
                <a:endParaRPr lang="es-CL" sz="2800" dirty="0"/>
              </a:p>
            </p:txBody>
          </p:sp>
        </mc:Choice>
        <mc:Fallback xmlns="">
          <p:sp>
            <p:nvSpPr>
              <p:cNvPr id="18" name="CuadroTexto 17">
                <a:extLst>
                  <a:ext uri="{FF2B5EF4-FFF2-40B4-BE49-F238E27FC236}">
                    <a16:creationId xmlns:a16="http://schemas.microsoft.com/office/drawing/2014/main" id="{A9E7FC7F-E9AD-4DC0-9130-366AF0CA0DDF}"/>
                  </a:ext>
                </a:extLst>
              </p:cNvPr>
              <p:cNvSpPr txBox="1">
                <a:spLocks noRot="1" noChangeAspect="1" noMove="1" noResize="1" noEditPoints="1" noAdjustHandles="1" noChangeArrowheads="1" noChangeShapeType="1" noTextEdit="1"/>
              </p:cNvSpPr>
              <p:nvPr/>
            </p:nvSpPr>
            <p:spPr>
              <a:xfrm>
                <a:off x="6935411" y="4680333"/>
                <a:ext cx="331434" cy="430887"/>
              </a:xfrm>
              <a:prstGeom prst="rect">
                <a:avLst/>
              </a:prstGeom>
              <a:blipFill>
                <a:blip r:embed="rId11"/>
                <a:stretch>
                  <a:fillRect/>
                </a:stretch>
              </a:blipFill>
            </p:spPr>
            <p:txBody>
              <a:bodyPr/>
              <a:lstStyle/>
              <a:p>
                <a:r>
                  <a:rPr lang="es-CL">
                    <a:noFill/>
                  </a:rPr>
                  <a:t> </a:t>
                </a:r>
              </a:p>
            </p:txBody>
          </p:sp>
        </mc:Fallback>
      </mc:AlternateContent>
      <p:sp>
        <p:nvSpPr>
          <p:cNvPr id="19" name="CuadroTexto 18">
            <a:extLst>
              <a:ext uri="{FF2B5EF4-FFF2-40B4-BE49-F238E27FC236}">
                <a16:creationId xmlns="" xmlns:a16="http://schemas.microsoft.com/office/drawing/2014/main" id="{E2B185D9-18CA-4C23-9258-395DC6F0B01E}"/>
              </a:ext>
            </a:extLst>
          </p:cNvPr>
          <p:cNvSpPr txBox="1"/>
          <p:nvPr/>
        </p:nvSpPr>
        <p:spPr>
          <a:xfrm>
            <a:off x="4496536" y="5550932"/>
            <a:ext cx="1356066" cy="369332"/>
          </a:xfrm>
          <a:prstGeom prst="rect">
            <a:avLst/>
          </a:prstGeom>
          <a:noFill/>
        </p:spPr>
        <p:txBody>
          <a:bodyPr wrap="square" lIns="0" tIns="0" rIns="0" bIns="0" rtlCol="0">
            <a:spAutoFit/>
          </a:bodyPr>
          <a:lstStyle/>
          <a:p>
            <a:r>
              <a:rPr lang="es-CL" sz="2400" dirty="0">
                <a:latin typeface="Arial" panose="020B0604020202020204" pitchFamily="34" charset="0"/>
                <a:cs typeface="Arial" panose="020B0604020202020204" pitchFamily="34" charset="0"/>
              </a:rPr>
              <a:t>3 veces </a:t>
            </a:r>
          </a:p>
        </p:txBody>
      </p:sp>
      <mc:AlternateContent xmlns:mc="http://schemas.openxmlformats.org/markup-compatibility/2006" xmlns:a14="http://schemas.microsoft.com/office/drawing/2010/main">
        <mc:Choice Requires="a14">
          <p:sp>
            <p:nvSpPr>
              <p:cNvPr id="20" name="CuadroTexto 19">
                <a:extLst>
                  <a:ext uri="{FF2B5EF4-FFF2-40B4-BE49-F238E27FC236}">
                    <a16:creationId xmlns="" xmlns:a16="http://schemas.microsoft.com/office/drawing/2014/main" id="{B97216D7-407C-498D-8A80-32A3D725A1B6}"/>
                  </a:ext>
                </a:extLst>
              </p:cNvPr>
              <p:cNvSpPr txBox="1"/>
              <p:nvPr/>
            </p:nvSpPr>
            <p:spPr>
              <a:xfrm>
                <a:off x="5535810" y="5447506"/>
                <a:ext cx="403351" cy="5761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000" i="1" smtClean="0">
                              <a:latin typeface="Cambria Math" panose="02040503050406030204" pitchFamily="18" charset="0"/>
                            </a:rPr>
                          </m:ctrlPr>
                        </m:fPr>
                        <m:num>
                          <m:r>
                            <a:rPr lang="es-CL" sz="2000">
                              <a:latin typeface="Cambria Math" panose="02040503050406030204" pitchFamily="18" charset="0"/>
                            </a:rPr>
                            <m:t>1</m:t>
                          </m:r>
                        </m:num>
                        <m:den>
                          <m:r>
                            <a:rPr lang="es-CL" sz="2000" i="0">
                              <a:latin typeface="Cambria Math" panose="02040503050406030204" pitchFamily="18" charset="0"/>
                            </a:rPr>
                            <m:t>2</m:t>
                          </m:r>
                        </m:den>
                      </m:f>
                    </m:oMath>
                  </m:oMathPara>
                </a14:m>
                <a:endParaRPr lang="es-CL" sz="2000" dirty="0"/>
              </a:p>
            </p:txBody>
          </p:sp>
        </mc:Choice>
        <mc:Fallback xmlns="">
          <p:sp>
            <p:nvSpPr>
              <p:cNvPr id="20" name="CuadroTexto 19">
                <a:extLst>
                  <a:ext uri="{FF2B5EF4-FFF2-40B4-BE49-F238E27FC236}">
                    <a16:creationId xmlns:a16="http://schemas.microsoft.com/office/drawing/2014/main" id="{B97216D7-407C-498D-8A80-32A3D725A1B6}"/>
                  </a:ext>
                </a:extLst>
              </p:cNvPr>
              <p:cNvSpPr txBox="1">
                <a:spLocks noRot="1" noChangeAspect="1" noMove="1" noResize="1" noEditPoints="1" noAdjustHandles="1" noChangeArrowheads="1" noChangeShapeType="1" noTextEdit="1"/>
              </p:cNvSpPr>
              <p:nvPr/>
            </p:nvSpPr>
            <p:spPr>
              <a:xfrm>
                <a:off x="5535810" y="5447506"/>
                <a:ext cx="403351" cy="576183"/>
              </a:xfrm>
              <a:prstGeom prst="rect">
                <a:avLst/>
              </a:prstGeom>
              <a:blipFill>
                <a:blip r:embed="rId12"/>
                <a:stretch>
                  <a:fillRect/>
                </a:stretch>
              </a:blipFill>
            </p:spPr>
            <p:txBody>
              <a:bodyPr/>
              <a:lstStyle/>
              <a:p>
                <a:r>
                  <a:rPr lang="es-CL">
                    <a:noFill/>
                  </a:rPr>
                  <a:t> </a:t>
                </a:r>
              </a:p>
            </p:txBody>
          </p:sp>
        </mc:Fallback>
      </mc:AlternateContent>
      <p:sp>
        <p:nvSpPr>
          <p:cNvPr id="21" name="CuadroTexto 20">
            <a:extLst>
              <a:ext uri="{FF2B5EF4-FFF2-40B4-BE49-F238E27FC236}">
                <a16:creationId xmlns="" xmlns:a16="http://schemas.microsoft.com/office/drawing/2014/main" id="{1C3752E1-CC49-4406-B809-7B827B13DFAF}"/>
              </a:ext>
            </a:extLst>
          </p:cNvPr>
          <p:cNvSpPr txBox="1"/>
          <p:nvPr/>
        </p:nvSpPr>
        <p:spPr>
          <a:xfrm>
            <a:off x="4906761" y="6122439"/>
            <a:ext cx="380261" cy="430887"/>
          </a:xfrm>
          <a:prstGeom prst="rect">
            <a:avLst/>
          </a:prstGeom>
          <a:noFill/>
        </p:spPr>
        <p:txBody>
          <a:bodyPr wrap="square" lIns="0" tIns="0" rIns="0" bIns="0" rtlCol="0">
            <a:spAutoFit/>
          </a:bodyPr>
          <a:lstStyle/>
          <a:p>
            <a:r>
              <a:rPr lang="es-CL" sz="2800" dirty="0">
                <a:latin typeface="Arial" panose="020B0604020202020204" pitchFamily="34" charset="0"/>
                <a:cs typeface="Arial" panose="020B0604020202020204" pitchFamily="34" charset="0"/>
              </a:rPr>
              <a:t>3</a:t>
            </a:r>
          </a:p>
        </p:txBody>
      </p:sp>
      <mc:AlternateContent xmlns:mc="http://schemas.openxmlformats.org/markup-compatibility/2006" xmlns:a14="http://schemas.microsoft.com/office/drawing/2010/main">
        <mc:Choice Requires="a14">
          <p:sp>
            <p:nvSpPr>
              <p:cNvPr id="22" name="CuadroTexto 21">
                <a:extLst>
                  <a:ext uri="{FF2B5EF4-FFF2-40B4-BE49-F238E27FC236}">
                    <a16:creationId xmlns="" xmlns:a16="http://schemas.microsoft.com/office/drawing/2014/main" id="{58BB7C28-962F-45BC-8ADD-ED7DE0504D37}"/>
                  </a:ext>
                </a:extLst>
              </p:cNvPr>
              <p:cNvSpPr txBox="1"/>
              <p:nvPr/>
            </p:nvSpPr>
            <p:spPr>
              <a:xfrm>
                <a:off x="5178639" y="6006665"/>
                <a:ext cx="15092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smtClean="0">
                          <a:latin typeface="Cambria Math" panose="02040503050406030204" pitchFamily="18" charset="0"/>
                        </a:rPr>
                        <m:t>.</m:t>
                      </m:r>
                    </m:oMath>
                  </m:oMathPara>
                </a14:m>
                <a:endParaRPr lang="es-CL" sz="2800" dirty="0"/>
              </a:p>
            </p:txBody>
          </p:sp>
        </mc:Choice>
        <mc:Fallback xmlns="">
          <p:sp>
            <p:nvSpPr>
              <p:cNvPr id="22" name="CuadroTexto 21">
                <a:extLst>
                  <a:ext uri="{FF2B5EF4-FFF2-40B4-BE49-F238E27FC236}">
                    <a16:creationId xmlns:a16="http://schemas.microsoft.com/office/drawing/2014/main" id="{58BB7C28-962F-45BC-8ADD-ED7DE0504D37}"/>
                  </a:ext>
                </a:extLst>
              </p:cNvPr>
              <p:cNvSpPr txBox="1">
                <a:spLocks noRot="1" noChangeAspect="1" noMove="1" noResize="1" noEditPoints="1" noAdjustHandles="1" noChangeArrowheads="1" noChangeShapeType="1" noTextEdit="1"/>
              </p:cNvSpPr>
              <p:nvPr/>
            </p:nvSpPr>
            <p:spPr>
              <a:xfrm>
                <a:off x="5178639" y="6006665"/>
                <a:ext cx="150921" cy="430887"/>
              </a:xfrm>
              <a:prstGeom prst="rect">
                <a:avLst/>
              </a:prstGeom>
              <a:blipFill>
                <a:blip r:embed="rId13"/>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 xmlns:a16="http://schemas.microsoft.com/office/drawing/2014/main" id="{791AE208-E743-487F-B61B-54F925258767}"/>
                  </a:ext>
                </a:extLst>
              </p:cNvPr>
              <p:cNvSpPr txBox="1"/>
              <p:nvPr/>
            </p:nvSpPr>
            <p:spPr>
              <a:xfrm>
                <a:off x="5357224" y="6006665"/>
                <a:ext cx="403351" cy="5761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000" i="1" smtClean="0">
                              <a:latin typeface="Cambria Math" panose="02040503050406030204" pitchFamily="18" charset="0"/>
                            </a:rPr>
                          </m:ctrlPr>
                        </m:fPr>
                        <m:num>
                          <m:r>
                            <a:rPr lang="es-CL" sz="2000">
                              <a:latin typeface="Cambria Math" panose="02040503050406030204" pitchFamily="18" charset="0"/>
                            </a:rPr>
                            <m:t>1</m:t>
                          </m:r>
                        </m:num>
                        <m:den>
                          <m:r>
                            <a:rPr lang="es-CL" sz="2000" i="0">
                              <a:latin typeface="Cambria Math" panose="02040503050406030204" pitchFamily="18" charset="0"/>
                            </a:rPr>
                            <m:t>2</m:t>
                          </m:r>
                        </m:den>
                      </m:f>
                    </m:oMath>
                  </m:oMathPara>
                </a14:m>
                <a:endParaRPr lang="es-CL" sz="2000" dirty="0"/>
              </a:p>
            </p:txBody>
          </p:sp>
        </mc:Choice>
        <mc:Fallback xmlns="">
          <p:sp>
            <p:nvSpPr>
              <p:cNvPr id="23" name="CuadroTexto 22">
                <a:extLst>
                  <a:ext uri="{FF2B5EF4-FFF2-40B4-BE49-F238E27FC236}">
                    <a16:creationId xmlns:a16="http://schemas.microsoft.com/office/drawing/2014/main" id="{791AE208-E743-487F-B61B-54F925258767}"/>
                  </a:ext>
                </a:extLst>
              </p:cNvPr>
              <p:cNvSpPr txBox="1">
                <a:spLocks noRot="1" noChangeAspect="1" noMove="1" noResize="1" noEditPoints="1" noAdjustHandles="1" noChangeArrowheads="1" noChangeShapeType="1" noTextEdit="1"/>
              </p:cNvSpPr>
              <p:nvPr/>
            </p:nvSpPr>
            <p:spPr>
              <a:xfrm>
                <a:off x="5357224" y="6006665"/>
                <a:ext cx="403351" cy="576183"/>
              </a:xfrm>
              <a:prstGeom prst="rect">
                <a:avLst/>
              </a:prstGeom>
              <a:blipFill>
                <a:blip r:embed="rId14"/>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202464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D87E36B1-3103-4F55-A71B-C4267806E794}"/>
              </a:ext>
            </a:extLst>
          </p:cNvPr>
          <p:cNvSpPr txBox="1"/>
          <p:nvPr/>
        </p:nvSpPr>
        <p:spPr>
          <a:xfrm>
            <a:off x="1091953" y="1047565"/>
            <a:ext cx="10333608" cy="830997"/>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En el caso de la actividad anterior podemos observar, que el producto de un número natural por una fracción sigue su camino natural.</a:t>
            </a:r>
          </a:p>
        </p:txBody>
      </p:sp>
      <p:sp>
        <p:nvSpPr>
          <p:cNvPr id="3" name="CuadroTexto 2">
            <a:extLst>
              <a:ext uri="{FF2B5EF4-FFF2-40B4-BE49-F238E27FC236}">
                <a16:creationId xmlns="" xmlns:a16="http://schemas.microsoft.com/office/drawing/2014/main" id="{F930F330-B0D1-4B5D-A99A-3F841307EEE4}"/>
              </a:ext>
            </a:extLst>
          </p:cNvPr>
          <p:cNvSpPr txBox="1"/>
          <p:nvPr/>
        </p:nvSpPr>
        <p:spPr>
          <a:xfrm>
            <a:off x="2337786" y="470465"/>
            <a:ext cx="7202750" cy="461665"/>
          </a:xfrm>
          <a:prstGeom prst="rect">
            <a:avLst/>
          </a:prstGeom>
          <a:noFill/>
        </p:spPr>
        <p:txBody>
          <a:bodyPr wrap="square" rtlCol="0">
            <a:spAutoFit/>
          </a:bodyPr>
          <a:lstStyle/>
          <a:p>
            <a:r>
              <a:rPr lang="es-CL" sz="2400" dirty="0">
                <a:solidFill>
                  <a:srgbClr val="0070C0"/>
                </a:solidFill>
                <a:latin typeface="Arial" panose="020B0604020202020204" pitchFamily="34" charset="0"/>
                <a:cs typeface="Arial" panose="020B0604020202020204" pitchFamily="34" charset="0"/>
              </a:rPr>
              <a:t>Multiplicación de fracciones un proceso con sentido</a:t>
            </a:r>
          </a:p>
        </p:txBody>
      </p:sp>
      <p:sp>
        <p:nvSpPr>
          <p:cNvPr id="4" name="CuadroTexto 3">
            <a:extLst>
              <a:ext uri="{FF2B5EF4-FFF2-40B4-BE49-F238E27FC236}">
                <a16:creationId xmlns="" xmlns:a16="http://schemas.microsoft.com/office/drawing/2014/main" id="{6EC0F8B2-D126-4AAA-8894-D5666E34F418}"/>
              </a:ext>
            </a:extLst>
          </p:cNvPr>
          <p:cNvSpPr txBox="1"/>
          <p:nvPr/>
        </p:nvSpPr>
        <p:spPr>
          <a:xfrm>
            <a:off x="1091953" y="1993997"/>
            <a:ext cx="10333608" cy="830997"/>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Podríamos llegar a pensar que mediante la propiedad conmutativa se podría tener la operación  </a:t>
            </a:r>
          </a:p>
        </p:txBody>
      </p:sp>
      <p:sp>
        <p:nvSpPr>
          <p:cNvPr id="5" name="CuadroTexto 4">
            <a:extLst>
              <a:ext uri="{FF2B5EF4-FFF2-40B4-BE49-F238E27FC236}">
                <a16:creationId xmlns="" xmlns:a16="http://schemas.microsoft.com/office/drawing/2014/main" id="{4524F8C8-70C8-41C2-803D-BBDB2F926816}"/>
              </a:ext>
            </a:extLst>
          </p:cNvPr>
          <p:cNvSpPr txBox="1"/>
          <p:nvPr/>
        </p:nvSpPr>
        <p:spPr>
          <a:xfrm>
            <a:off x="3515557" y="3198167"/>
            <a:ext cx="4021584" cy="461665"/>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Fracción por número natural</a:t>
            </a:r>
          </a:p>
        </p:txBody>
      </p:sp>
      <p:sp>
        <p:nvSpPr>
          <p:cNvPr id="6" name="CuadroTexto 5">
            <a:extLst>
              <a:ext uri="{FF2B5EF4-FFF2-40B4-BE49-F238E27FC236}">
                <a16:creationId xmlns="" xmlns:a16="http://schemas.microsoft.com/office/drawing/2014/main" id="{F05C4B6D-4474-4B25-B4A6-25CFB81AA926}"/>
              </a:ext>
            </a:extLst>
          </p:cNvPr>
          <p:cNvSpPr txBox="1"/>
          <p:nvPr/>
        </p:nvSpPr>
        <p:spPr>
          <a:xfrm>
            <a:off x="1429306" y="4163627"/>
            <a:ext cx="5743852" cy="461665"/>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Como una consecuencia de lo anterior</a:t>
            </a:r>
            <a:r>
              <a:rPr lang="es-CL" dirty="0"/>
              <a:t>.</a:t>
            </a:r>
          </a:p>
        </p:txBody>
      </p:sp>
      <p:sp>
        <p:nvSpPr>
          <p:cNvPr id="7" name="CuadroTexto 6">
            <a:extLst>
              <a:ext uri="{FF2B5EF4-FFF2-40B4-BE49-F238E27FC236}">
                <a16:creationId xmlns="" xmlns:a16="http://schemas.microsoft.com/office/drawing/2014/main" id="{BB754552-1778-48E6-A123-7E01445ADE62}"/>
              </a:ext>
            </a:extLst>
          </p:cNvPr>
          <p:cNvSpPr txBox="1"/>
          <p:nvPr/>
        </p:nvSpPr>
        <p:spPr>
          <a:xfrm>
            <a:off x="1091953" y="4713588"/>
            <a:ext cx="10333608" cy="830997"/>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Pero esta traslación, no es de todo válida, ya que responde a situaciones completamente diferentes.</a:t>
            </a:r>
          </a:p>
        </p:txBody>
      </p:sp>
    </p:spTree>
    <p:extLst>
      <p:ext uri="{BB962C8B-B14F-4D97-AF65-F5344CB8AC3E}">
        <p14:creationId xmlns:p14="http://schemas.microsoft.com/office/powerpoint/2010/main" val="64152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AA5195A6-781F-4E9C-9E17-7894115FD90E}"/>
              </a:ext>
            </a:extLst>
          </p:cNvPr>
          <p:cNvSpPr txBox="1"/>
          <p:nvPr/>
        </p:nvSpPr>
        <p:spPr>
          <a:xfrm>
            <a:off x="2337786" y="470465"/>
            <a:ext cx="7202750" cy="461665"/>
          </a:xfrm>
          <a:prstGeom prst="rect">
            <a:avLst/>
          </a:prstGeom>
          <a:noFill/>
        </p:spPr>
        <p:txBody>
          <a:bodyPr wrap="square" rtlCol="0">
            <a:spAutoFit/>
          </a:bodyPr>
          <a:lstStyle/>
          <a:p>
            <a:r>
              <a:rPr lang="es-CL" sz="2400" dirty="0">
                <a:solidFill>
                  <a:srgbClr val="0070C0"/>
                </a:solidFill>
                <a:latin typeface="Arial" panose="020B0604020202020204" pitchFamily="34" charset="0"/>
                <a:cs typeface="Arial" panose="020B0604020202020204" pitchFamily="34" charset="0"/>
              </a:rPr>
              <a:t>Multiplicación de fracciones un proceso con sentido</a:t>
            </a:r>
          </a:p>
        </p:txBody>
      </p:sp>
      <p:sp>
        <p:nvSpPr>
          <p:cNvPr id="3" name="Rectángulo 2">
            <a:extLst>
              <a:ext uri="{FF2B5EF4-FFF2-40B4-BE49-F238E27FC236}">
                <a16:creationId xmlns="" xmlns:a16="http://schemas.microsoft.com/office/drawing/2014/main" id="{B85A9F46-F867-4BAC-9FD2-67B993C3F7E1}"/>
              </a:ext>
            </a:extLst>
          </p:cNvPr>
          <p:cNvSpPr/>
          <p:nvPr/>
        </p:nvSpPr>
        <p:spPr>
          <a:xfrm>
            <a:off x="961300" y="1183552"/>
            <a:ext cx="2530135" cy="467629"/>
          </a:xfrm>
          <a:prstGeom prst="rect">
            <a:avLst/>
          </a:prstGeom>
        </p:spPr>
        <p:txBody>
          <a:bodyPr wrap="square">
            <a:spAutoFit/>
          </a:bodyPr>
          <a:lstStyle/>
          <a:p>
            <a:pPr>
              <a:lnSpc>
                <a:spcPct val="107000"/>
              </a:lnSpc>
              <a:spcAft>
                <a:spcPts val="800"/>
              </a:spcAft>
            </a:pPr>
            <a:r>
              <a:rPr lang="es-CL" sz="2400" dirty="0">
                <a:latin typeface="Arial" panose="020B0604020202020204" pitchFamily="34" charset="0"/>
                <a:ea typeface="Calibri" panose="020F0502020204030204" pitchFamily="34" charset="0"/>
                <a:cs typeface="Times New Roman" panose="02020603050405020304" pitchFamily="18" charset="0"/>
              </a:rPr>
              <a:t>Francisca utilizó </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uadroTexto 3">
                <a:extLst>
                  <a:ext uri="{FF2B5EF4-FFF2-40B4-BE49-F238E27FC236}">
                    <a16:creationId xmlns="" xmlns:a16="http://schemas.microsoft.com/office/drawing/2014/main" id="{A833A70E-A8C0-4EE4-9635-74728A6D4634}"/>
                  </a:ext>
                </a:extLst>
              </p:cNvPr>
              <p:cNvSpPr txBox="1"/>
              <p:nvPr/>
            </p:nvSpPr>
            <p:spPr>
              <a:xfrm>
                <a:off x="3336143" y="1183552"/>
                <a:ext cx="403351" cy="5761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000" i="1" smtClean="0">
                              <a:latin typeface="Cambria Math" panose="02040503050406030204" pitchFamily="18" charset="0"/>
                            </a:rPr>
                          </m:ctrlPr>
                        </m:fPr>
                        <m:num>
                          <m:r>
                            <a:rPr lang="es-CL" sz="2000">
                              <a:latin typeface="Cambria Math" panose="02040503050406030204" pitchFamily="18" charset="0"/>
                            </a:rPr>
                            <m:t>1</m:t>
                          </m:r>
                        </m:num>
                        <m:den>
                          <m:r>
                            <a:rPr lang="es-CL" sz="2000" i="0">
                              <a:latin typeface="Cambria Math" panose="02040503050406030204" pitchFamily="18" charset="0"/>
                            </a:rPr>
                            <m:t>2</m:t>
                          </m:r>
                        </m:den>
                      </m:f>
                    </m:oMath>
                  </m:oMathPara>
                </a14:m>
                <a:endParaRPr lang="es-CL" sz="2000" dirty="0"/>
              </a:p>
            </p:txBody>
          </p:sp>
        </mc:Choice>
        <mc:Fallback xmlns="">
          <p:sp>
            <p:nvSpPr>
              <p:cNvPr id="4" name="CuadroTexto 3">
                <a:extLst>
                  <a:ext uri="{FF2B5EF4-FFF2-40B4-BE49-F238E27FC236}">
                    <a16:creationId xmlns:a16="http://schemas.microsoft.com/office/drawing/2014/main" id="{A833A70E-A8C0-4EE4-9635-74728A6D4634}"/>
                  </a:ext>
                </a:extLst>
              </p:cNvPr>
              <p:cNvSpPr txBox="1">
                <a:spLocks noRot="1" noChangeAspect="1" noMove="1" noResize="1" noEditPoints="1" noAdjustHandles="1" noChangeArrowheads="1" noChangeShapeType="1" noTextEdit="1"/>
              </p:cNvSpPr>
              <p:nvPr/>
            </p:nvSpPr>
            <p:spPr>
              <a:xfrm>
                <a:off x="3336143" y="1183552"/>
                <a:ext cx="403351" cy="576183"/>
              </a:xfrm>
              <a:prstGeom prst="rect">
                <a:avLst/>
              </a:prstGeom>
              <a:blipFill>
                <a:blip r:embed="rId2"/>
                <a:stretch>
                  <a:fillRect/>
                </a:stretch>
              </a:blipFill>
            </p:spPr>
            <p:txBody>
              <a:bodyPr/>
              <a:lstStyle/>
              <a:p>
                <a:r>
                  <a:rPr lang="es-CL">
                    <a:noFill/>
                  </a:rPr>
                  <a:t> </a:t>
                </a:r>
              </a:p>
            </p:txBody>
          </p:sp>
        </mc:Fallback>
      </mc:AlternateContent>
      <p:sp>
        <p:nvSpPr>
          <p:cNvPr id="5" name="Rectángulo 4">
            <a:extLst>
              <a:ext uri="{FF2B5EF4-FFF2-40B4-BE49-F238E27FC236}">
                <a16:creationId xmlns="" xmlns:a16="http://schemas.microsoft.com/office/drawing/2014/main" id="{F71C6DEA-C3A9-4C38-8073-C25A14D58930}"/>
              </a:ext>
            </a:extLst>
          </p:cNvPr>
          <p:cNvSpPr/>
          <p:nvPr/>
        </p:nvSpPr>
        <p:spPr>
          <a:xfrm>
            <a:off x="3739493" y="1219781"/>
            <a:ext cx="7029121" cy="467629"/>
          </a:xfrm>
          <a:prstGeom prst="rect">
            <a:avLst/>
          </a:prstGeom>
        </p:spPr>
        <p:txBody>
          <a:bodyPr wrap="square">
            <a:spAutoFit/>
          </a:bodyPr>
          <a:lstStyle/>
          <a:p>
            <a:pPr>
              <a:lnSpc>
                <a:spcPct val="107000"/>
              </a:lnSpc>
              <a:spcAft>
                <a:spcPts val="800"/>
              </a:spcAft>
            </a:pPr>
            <a:r>
              <a:rPr lang="es-CL" sz="2400" dirty="0">
                <a:latin typeface="Arial" panose="020B0604020202020204" pitchFamily="34" charset="0"/>
                <a:ea typeface="Calibri" panose="020F0502020204030204" pitchFamily="34" charset="0"/>
                <a:cs typeface="Times New Roman" panose="02020603050405020304" pitchFamily="18" charset="0"/>
              </a:rPr>
              <a:t>de una docena de huevos para realizar un pastel, </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 xmlns:a16="http://schemas.microsoft.com/office/drawing/2014/main" id="{7230FEE4-9F13-4438-AEB5-972276D6F3F3}"/>
              </a:ext>
            </a:extLst>
          </p:cNvPr>
          <p:cNvSpPr/>
          <p:nvPr/>
        </p:nvSpPr>
        <p:spPr>
          <a:xfrm>
            <a:off x="870012" y="2011157"/>
            <a:ext cx="4065972" cy="467629"/>
          </a:xfrm>
          <a:prstGeom prst="rect">
            <a:avLst/>
          </a:prstGeom>
        </p:spPr>
        <p:txBody>
          <a:bodyPr wrap="square">
            <a:spAutoFit/>
          </a:bodyPr>
          <a:lstStyle/>
          <a:p>
            <a:pPr>
              <a:lnSpc>
                <a:spcPct val="107000"/>
              </a:lnSpc>
              <a:spcAft>
                <a:spcPts val="800"/>
              </a:spcAft>
            </a:pPr>
            <a:r>
              <a:rPr lang="es-CL" sz="2400" dirty="0">
                <a:latin typeface="Arial" panose="020B0604020202020204" pitchFamily="34" charset="0"/>
                <a:ea typeface="Calibri" panose="020F0502020204030204" pitchFamily="34" charset="0"/>
                <a:cs typeface="Times New Roman" panose="02020603050405020304" pitchFamily="18" charset="0"/>
              </a:rPr>
              <a:t>¿cuántos huevos utilizó?</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 xmlns:a16="http://schemas.microsoft.com/office/drawing/2014/main" id="{48533BE3-1BE4-41AA-9751-8D3B91786940}"/>
              </a:ext>
            </a:extLst>
          </p:cNvPr>
          <p:cNvSpPr/>
          <p:nvPr/>
        </p:nvSpPr>
        <p:spPr>
          <a:xfrm>
            <a:off x="870012" y="2838762"/>
            <a:ext cx="10005134" cy="862800"/>
          </a:xfrm>
          <a:prstGeom prst="rect">
            <a:avLst/>
          </a:prstGeom>
        </p:spPr>
        <p:txBody>
          <a:bodyPr wrap="square">
            <a:spAutoFit/>
          </a:bodyPr>
          <a:lstStyle/>
          <a:p>
            <a:pPr>
              <a:lnSpc>
                <a:spcPct val="107000"/>
              </a:lnSpc>
              <a:spcAft>
                <a:spcPts val="800"/>
              </a:spcAft>
            </a:pPr>
            <a:r>
              <a:rPr lang="es-CL" sz="2400" dirty="0">
                <a:latin typeface="Arial" panose="020B0604020202020204" pitchFamily="34" charset="0"/>
                <a:ea typeface="Calibri" panose="020F0502020204030204" pitchFamily="34" charset="0"/>
                <a:cs typeface="Times New Roman" panose="02020603050405020304" pitchFamily="18" charset="0"/>
              </a:rPr>
              <a:t>En esta situación se utiliza la fracción en su aspecto operador (frente a la idea de medida de la otra situación); además de la transición   </a:t>
            </a: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CuadroTexto 7">
                <a:extLst>
                  <a:ext uri="{FF2B5EF4-FFF2-40B4-BE49-F238E27FC236}">
                    <a16:creationId xmlns="" xmlns:a16="http://schemas.microsoft.com/office/drawing/2014/main" id="{0A4227C4-16C7-4569-B558-F42278FC9A8B}"/>
                  </a:ext>
                </a:extLst>
              </p:cNvPr>
              <p:cNvSpPr txBox="1"/>
              <p:nvPr/>
            </p:nvSpPr>
            <p:spPr>
              <a:xfrm>
                <a:off x="4065592" y="3963743"/>
                <a:ext cx="403351" cy="5761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000" i="1" smtClean="0">
                              <a:latin typeface="Cambria Math" panose="02040503050406030204" pitchFamily="18" charset="0"/>
                            </a:rPr>
                          </m:ctrlPr>
                        </m:fPr>
                        <m:num>
                          <m:r>
                            <a:rPr lang="es-CL" sz="2000">
                              <a:latin typeface="Cambria Math" panose="02040503050406030204" pitchFamily="18" charset="0"/>
                            </a:rPr>
                            <m:t>1</m:t>
                          </m:r>
                        </m:num>
                        <m:den>
                          <m:r>
                            <a:rPr lang="es-CL" sz="2000" i="0">
                              <a:latin typeface="Cambria Math" panose="02040503050406030204" pitchFamily="18" charset="0"/>
                            </a:rPr>
                            <m:t>2</m:t>
                          </m:r>
                        </m:den>
                      </m:f>
                    </m:oMath>
                  </m:oMathPara>
                </a14:m>
                <a:endParaRPr lang="es-CL" sz="2000" dirty="0"/>
              </a:p>
            </p:txBody>
          </p:sp>
        </mc:Choice>
        <mc:Fallback xmlns="">
          <p:sp>
            <p:nvSpPr>
              <p:cNvPr id="8" name="CuadroTexto 7">
                <a:extLst>
                  <a:ext uri="{FF2B5EF4-FFF2-40B4-BE49-F238E27FC236}">
                    <a16:creationId xmlns:a16="http://schemas.microsoft.com/office/drawing/2014/main" id="{0A4227C4-16C7-4569-B558-F42278FC9A8B}"/>
                  </a:ext>
                </a:extLst>
              </p:cNvPr>
              <p:cNvSpPr txBox="1">
                <a:spLocks noRot="1" noChangeAspect="1" noMove="1" noResize="1" noEditPoints="1" noAdjustHandles="1" noChangeArrowheads="1" noChangeShapeType="1" noTextEdit="1"/>
              </p:cNvSpPr>
              <p:nvPr/>
            </p:nvSpPr>
            <p:spPr>
              <a:xfrm>
                <a:off x="4065592" y="3963743"/>
                <a:ext cx="403351" cy="576183"/>
              </a:xfrm>
              <a:prstGeom prst="rect">
                <a:avLst/>
              </a:prstGeom>
              <a:blipFill>
                <a:blip r:embed="rId3"/>
                <a:stretch>
                  <a:fillRect/>
                </a:stretch>
              </a:blipFill>
            </p:spPr>
            <p:txBody>
              <a:bodyPr/>
              <a:lstStyle/>
              <a:p>
                <a:r>
                  <a:rPr lang="es-CL">
                    <a:noFill/>
                  </a:rPr>
                  <a:t> </a:t>
                </a:r>
              </a:p>
            </p:txBody>
          </p:sp>
        </mc:Fallback>
      </mc:AlternateContent>
      <p:sp>
        <p:nvSpPr>
          <p:cNvPr id="9" name="CuadroTexto 8">
            <a:extLst>
              <a:ext uri="{FF2B5EF4-FFF2-40B4-BE49-F238E27FC236}">
                <a16:creationId xmlns="" xmlns:a16="http://schemas.microsoft.com/office/drawing/2014/main" id="{8400A9C9-234B-42F1-BF24-8C6FCE4B2E88}"/>
              </a:ext>
            </a:extLst>
          </p:cNvPr>
          <p:cNvSpPr txBox="1"/>
          <p:nvPr/>
        </p:nvSpPr>
        <p:spPr>
          <a:xfrm>
            <a:off x="4555723" y="4036390"/>
            <a:ext cx="403351" cy="430887"/>
          </a:xfrm>
          <a:prstGeom prst="rect">
            <a:avLst/>
          </a:prstGeom>
          <a:noFill/>
        </p:spPr>
        <p:txBody>
          <a:bodyPr wrap="square" lIns="0" tIns="0" rIns="0" bIns="0" rtlCol="0">
            <a:spAutoFit/>
          </a:bodyPr>
          <a:lstStyle/>
          <a:p>
            <a:r>
              <a:rPr lang="es-CL" sz="2400" dirty="0">
                <a:latin typeface="Arial" panose="020B0604020202020204" pitchFamily="34" charset="0"/>
                <a:cs typeface="Arial" panose="020B0604020202020204" pitchFamily="34" charset="0"/>
              </a:rPr>
              <a:t>de</a:t>
            </a:r>
            <a:r>
              <a:rPr lang="es-CL" sz="2800" dirty="0">
                <a:latin typeface="Arial" panose="020B0604020202020204" pitchFamily="34" charset="0"/>
                <a:cs typeface="Arial" panose="020B0604020202020204" pitchFamily="34" charset="0"/>
              </a:rPr>
              <a:t> </a:t>
            </a:r>
          </a:p>
        </p:txBody>
      </p:sp>
      <p:sp>
        <p:nvSpPr>
          <p:cNvPr id="10" name="CuadroTexto 9">
            <a:extLst>
              <a:ext uri="{FF2B5EF4-FFF2-40B4-BE49-F238E27FC236}">
                <a16:creationId xmlns="" xmlns:a16="http://schemas.microsoft.com/office/drawing/2014/main" id="{EAF6E776-E993-4DCC-8552-BC41FAF3B19B}"/>
              </a:ext>
            </a:extLst>
          </p:cNvPr>
          <p:cNvSpPr txBox="1"/>
          <p:nvPr/>
        </p:nvSpPr>
        <p:spPr>
          <a:xfrm>
            <a:off x="5045854" y="4026042"/>
            <a:ext cx="403351" cy="430887"/>
          </a:xfrm>
          <a:prstGeom prst="rect">
            <a:avLst/>
          </a:prstGeom>
          <a:noFill/>
        </p:spPr>
        <p:txBody>
          <a:bodyPr wrap="square" lIns="0" tIns="0" rIns="0" bIns="0" rtlCol="0">
            <a:spAutoFit/>
          </a:bodyPr>
          <a:lstStyle/>
          <a:p>
            <a:r>
              <a:rPr lang="es-CL" sz="2400" dirty="0">
                <a:latin typeface="Arial" panose="020B0604020202020204" pitchFamily="34" charset="0"/>
                <a:cs typeface="Arial" panose="020B0604020202020204" pitchFamily="34" charset="0"/>
              </a:rPr>
              <a:t>12</a:t>
            </a:r>
            <a:r>
              <a:rPr lang="es-CL" sz="2800" dirty="0">
                <a:latin typeface="Arial" panose="020B0604020202020204" pitchFamily="34" charset="0"/>
                <a:cs typeface="Arial" panose="020B0604020202020204" pitchFamily="34" charset="0"/>
              </a:rPr>
              <a:t> </a:t>
            </a:r>
          </a:p>
        </p:txBody>
      </p:sp>
      <p:sp>
        <p:nvSpPr>
          <p:cNvPr id="11" name="CuadroTexto 10">
            <a:extLst>
              <a:ext uri="{FF2B5EF4-FFF2-40B4-BE49-F238E27FC236}">
                <a16:creationId xmlns="" xmlns:a16="http://schemas.microsoft.com/office/drawing/2014/main" id="{2C751716-D912-4758-9E3D-F39A4BCE218B}"/>
              </a:ext>
            </a:extLst>
          </p:cNvPr>
          <p:cNvSpPr txBox="1"/>
          <p:nvPr/>
        </p:nvSpPr>
        <p:spPr>
          <a:xfrm>
            <a:off x="5939162" y="4021622"/>
            <a:ext cx="230820" cy="430887"/>
          </a:xfrm>
          <a:prstGeom prst="rect">
            <a:avLst/>
          </a:prstGeom>
          <a:noFill/>
        </p:spPr>
        <p:txBody>
          <a:bodyPr wrap="square" lIns="0" tIns="0" rIns="0" bIns="0" rtlCol="0">
            <a:spAutoFit/>
          </a:bodyPr>
          <a:lstStyle/>
          <a:p>
            <a:r>
              <a:rPr lang="es-CL" sz="2400" dirty="0">
                <a:latin typeface="Arial" panose="020B0604020202020204" pitchFamily="34" charset="0"/>
                <a:cs typeface="Arial" panose="020B0604020202020204" pitchFamily="34" charset="0"/>
              </a:rPr>
              <a:t>a</a:t>
            </a:r>
            <a:r>
              <a:rPr lang="es-CL" sz="28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 xmlns:a16="http://schemas.microsoft.com/office/drawing/2014/main" id="{4704BCF7-C858-487A-9552-BAE3903811CE}"/>
                  </a:ext>
                </a:extLst>
              </p:cNvPr>
              <p:cNvSpPr txBox="1"/>
              <p:nvPr/>
            </p:nvSpPr>
            <p:spPr>
              <a:xfrm>
                <a:off x="6762942" y="3987567"/>
                <a:ext cx="403351" cy="5761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000" i="1" smtClean="0">
                              <a:latin typeface="Cambria Math" panose="02040503050406030204" pitchFamily="18" charset="0"/>
                            </a:rPr>
                          </m:ctrlPr>
                        </m:fPr>
                        <m:num>
                          <m:r>
                            <a:rPr lang="es-CL" sz="2000">
                              <a:latin typeface="Cambria Math" panose="02040503050406030204" pitchFamily="18" charset="0"/>
                            </a:rPr>
                            <m:t>1</m:t>
                          </m:r>
                        </m:num>
                        <m:den>
                          <m:r>
                            <a:rPr lang="es-CL" sz="2000" i="0">
                              <a:latin typeface="Cambria Math" panose="02040503050406030204" pitchFamily="18" charset="0"/>
                            </a:rPr>
                            <m:t>2</m:t>
                          </m:r>
                        </m:den>
                      </m:f>
                    </m:oMath>
                  </m:oMathPara>
                </a14:m>
                <a:endParaRPr lang="es-CL" sz="2000" dirty="0"/>
              </a:p>
            </p:txBody>
          </p:sp>
        </mc:Choice>
        <mc:Fallback xmlns="">
          <p:sp>
            <p:nvSpPr>
              <p:cNvPr id="12" name="CuadroTexto 11">
                <a:extLst>
                  <a:ext uri="{FF2B5EF4-FFF2-40B4-BE49-F238E27FC236}">
                    <a16:creationId xmlns:a16="http://schemas.microsoft.com/office/drawing/2014/main" id="{4704BCF7-C858-487A-9552-BAE3903811CE}"/>
                  </a:ext>
                </a:extLst>
              </p:cNvPr>
              <p:cNvSpPr txBox="1">
                <a:spLocks noRot="1" noChangeAspect="1" noMove="1" noResize="1" noEditPoints="1" noAdjustHandles="1" noChangeArrowheads="1" noChangeShapeType="1" noTextEdit="1"/>
              </p:cNvSpPr>
              <p:nvPr/>
            </p:nvSpPr>
            <p:spPr>
              <a:xfrm>
                <a:off x="6762942" y="3987567"/>
                <a:ext cx="403351" cy="576183"/>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 xmlns:a16="http://schemas.microsoft.com/office/drawing/2014/main" id="{D9303B64-191D-43AD-95B0-BB8EB7E24BE3}"/>
                  </a:ext>
                </a:extLst>
              </p:cNvPr>
              <p:cNvSpPr txBox="1"/>
              <p:nvPr/>
            </p:nvSpPr>
            <p:spPr>
              <a:xfrm>
                <a:off x="7177612" y="3963743"/>
                <a:ext cx="15092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smtClean="0">
                          <a:latin typeface="Cambria Math" panose="02040503050406030204" pitchFamily="18" charset="0"/>
                        </a:rPr>
                        <m:t>.</m:t>
                      </m:r>
                    </m:oMath>
                  </m:oMathPara>
                </a14:m>
                <a:endParaRPr lang="es-CL" sz="2800" dirty="0"/>
              </a:p>
            </p:txBody>
          </p:sp>
        </mc:Choice>
        <mc:Fallback xmlns="">
          <p:sp>
            <p:nvSpPr>
              <p:cNvPr id="13" name="CuadroTexto 12">
                <a:extLst>
                  <a:ext uri="{FF2B5EF4-FFF2-40B4-BE49-F238E27FC236}">
                    <a16:creationId xmlns:a16="http://schemas.microsoft.com/office/drawing/2014/main" id="{D9303B64-191D-43AD-95B0-BB8EB7E24BE3}"/>
                  </a:ext>
                </a:extLst>
              </p:cNvPr>
              <p:cNvSpPr txBox="1">
                <a:spLocks noRot="1" noChangeAspect="1" noMove="1" noResize="1" noEditPoints="1" noAdjustHandles="1" noChangeArrowheads="1" noChangeShapeType="1" noTextEdit="1"/>
              </p:cNvSpPr>
              <p:nvPr/>
            </p:nvSpPr>
            <p:spPr>
              <a:xfrm>
                <a:off x="7177612" y="3963743"/>
                <a:ext cx="150921" cy="430887"/>
              </a:xfrm>
              <a:prstGeom prst="rect">
                <a:avLst/>
              </a:prstGeom>
              <a:blipFill>
                <a:blip r:embed="rId5"/>
                <a:stretch>
                  <a:fillRect/>
                </a:stretch>
              </a:blipFill>
            </p:spPr>
            <p:txBody>
              <a:bodyPr/>
              <a:lstStyle/>
              <a:p>
                <a:r>
                  <a:rPr lang="es-CL">
                    <a:noFill/>
                  </a:rPr>
                  <a:t> </a:t>
                </a:r>
              </a:p>
            </p:txBody>
          </p:sp>
        </mc:Fallback>
      </mc:AlternateContent>
      <p:sp>
        <p:nvSpPr>
          <p:cNvPr id="14" name="CuadroTexto 13">
            <a:extLst>
              <a:ext uri="{FF2B5EF4-FFF2-40B4-BE49-F238E27FC236}">
                <a16:creationId xmlns="" xmlns:a16="http://schemas.microsoft.com/office/drawing/2014/main" id="{28DC0592-A48B-479D-80D5-7CD94797D0A3}"/>
              </a:ext>
            </a:extLst>
          </p:cNvPr>
          <p:cNvSpPr txBox="1"/>
          <p:nvPr/>
        </p:nvSpPr>
        <p:spPr>
          <a:xfrm>
            <a:off x="7438525" y="3987567"/>
            <a:ext cx="403351" cy="430887"/>
          </a:xfrm>
          <a:prstGeom prst="rect">
            <a:avLst/>
          </a:prstGeom>
          <a:noFill/>
        </p:spPr>
        <p:txBody>
          <a:bodyPr wrap="square" lIns="0" tIns="0" rIns="0" bIns="0" rtlCol="0">
            <a:spAutoFit/>
          </a:bodyPr>
          <a:lstStyle/>
          <a:p>
            <a:r>
              <a:rPr lang="es-CL" sz="2400" dirty="0">
                <a:latin typeface="Arial" panose="020B0604020202020204" pitchFamily="34" charset="0"/>
                <a:cs typeface="Arial" panose="020B0604020202020204" pitchFamily="34" charset="0"/>
              </a:rPr>
              <a:t>12</a:t>
            </a:r>
            <a:r>
              <a:rPr lang="es-CL" sz="2800" dirty="0">
                <a:latin typeface="Arial" panose="020B0604020202020204" pitchFamily="34" charset="0"/>
                <a:cs typeface="Arial" panose="020B0604020202020204" pitchFamily="34" charset="0"/>
              </a:rPr>
              <a:t> </a:t>
            </a:r>
          </a:p>
        </p:txBody>
      </p:sp>
      <p:sp>
        <p:nvSpPr>
          <p:cNvPr id="15" name="CuadroTexto 14">
            <a:extLst>
              <a:ext uri="{FF2B5EF4-FFF2-40B4-BE49-F238E27FC236}">
                <a16:creationId xmlns="" xmlns:a16="http://schemas.microsoft.com/office/drawing/2014/main" id="{B688EB57-8699-4324-900F-CFBDEAEB3CEE}"/>
              </a:ext>
            </a:extLst>
          </p:cNvPr>
          <p:cNvSpPr txBox="1"/>
          <p:nvPr/>
        </p:nvSpPr>
        <p:spPr>
          <a:xfrm>
            <a:off x="961301" y="4711102"/>
            <a:ext cx="5134700" cy="430887"/>
          </a:xfrm>
          <a:prstGeom prst="rect">
            <a:avLst/>
          </a:prstGeom>
          <a:noFill/>
        </p:spPr>
        <p:txBody>
          <a:bodyPr wrap="square" lIns="0" tIns="0" rIns="0" bIns="0" rtlCol="0">
            <a:spAutoFit/>
          </a:bodyPr>
          <a:lstStyle/>
          <a:p>
            <a:r>
              <a:rPr lang="es-CL" sz="2400" dirty="0">
                <a:latin typeface="Arial" panose="020B0604020202020204" pitchFamily="34" charset="0"/>
                <a:cs typeface="Arial" panose="020B0604020202020204" pitchFamily="34" charset="0"/>
              </a:rPr>
              <a:t>No es tan inmediata como </a:t>
            </a:r>
            <a:r>
              <a:rPr lang="es-CL" sz="2400" dirty="0" smtClean="0">
                <a:latin typeface="Arial" panose="020B0604020202020204" pitchFamily="34" charset="0"/>
                <a:cs typeface="Arial" panose="020B0604020202020204" pitchFamily="34" charset="0"/>
              </a:rPr>
              <a:t>puede </a:t>
            </a:r>
            <a:r>
              <a:rPr lang="es-CL" sz="2400" dirty="0">
                <a:latin typeface="Arial" panose="020B0604020202020204" pitchFamily="34" charset="0"/>
                <a:cs typeface="Arial" panose="020B0604020202020204" pitchFamily="34" charset="0"/>
              </a:rPr>
              <a:t>ser</a:t>
            </a:r>
            <a:r>
              <a:rPr lang="es-CL" sz="2800" dirty="0">
                <a:latin typeface="Arial" panose="020B0604020202020204" pitchFamily="34" charset="0"/>
                <a:cs typeface="Arial" panose="020B0604020202020204" pitchFamily="34" charset="0"/>
              </a:rPr>
              <a:t> </a:t>
            </a:r>
          </a:p>
        </p:txBody>
      </p:sp>
      <p:sp>
        <p:nvSpPr>
          <p:cNvPr id="16" name="CuadroTexto 15">
            <a:extLst>
              <a:ext uri="{FF2B5EF4-FFF2-40B4-BE49-F238E27FC236}">
                <a16:creationId xmlns="" xmlns:a16="http://schemas.microsoft.com/office/drawing/2014/main" id="{19BEC1D4-E09F-45CE-93AA-57BDCE15F76C}"/>
              </a:ext>
            </a:extLst>
          </p:cNvPr>
          <p:cNvSpPr txBox="1"/>
          <p:nvPr/>
        </p:nvSpPr>
        <p:spPr>
          <a:xfrm>
            <a:off x="4011914" y="5313165"/>
            <a:ext cx="1356066" cy="369332"/>
          </a:xfrm>
          <a:prstGeom prst="rect">
            <a:avLst/>
          </a:prstGeom>
          <a:noFill/>
        </p:spPr>
        <p:txBody>
          <a:bodyPr wrap="square" lIns="0" tIns="0" rIns="0" bIns="0" rtlCol="0">
            <a:spAutoFit/>
          </a:bodyPr>
          <a:lstStyle/>
          <a:p>
            <a:r>
              <a:rPr lang="es-CL" sz="2400" dirty="0">
                <a:latin typeface="Arial" panose="020B0604020202020204" pitchFamily="34" charset="0"/>
                <a:cs typeface="Arial" panose="020B0604020202020204" pitchFamily="34" charset="0"/>
              </a:rPr>
              <a:t>3 veces </a:t>
            </a: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 xmlns:a16="http://schemas.microsoft.com/office/drawing/2014/main" id="{3DB2B9A7-CA11-4891-9138-32C078A56C2B}"/>
                  </a:ext>
                </a:extLst>
              </p:cNvPr>
              <p:cNvSpPr txBox="1"/>
              <p:nvPr/>
            </p:nvSpPr>
            <p:spPr>
              <a:xfrm>
                <a:off x="5051188" y="5209739"/>
                <a:ext cx="403351" cy="5761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000" i="1" smtClean="0">
                              <a:latin typeface="Cambria Math" panose="02040503050406030204" pitchFamily="18" charset="0"/>
                            </a:rPr>
                          </m:ctrlPr>
                        </m:fPr>
                        <m:num>
                          <m:r>
                            <a:rPr lang="es-CL" sz="2000">
                              <a:latin typeface="Cambria Math" panose="02040503050406030204" pitchFamily="18" charset="0"/>
                            </a:rPr>
                            <m:t>1</m:t>
                          </m:r>
                        </m:num>
                        <m:den>
                          <m:r>
                            <a:rPr lang="es-CL" sz="2000" i="0">
                              <a:latin typeface="Cambria Math" panose="02040503050406030204" pitchFamily="18" charset="0"/>
                            </a:rPr>
                            <m:t>2</m:t>
                          </m:r>
                        </m:den>
                      </m:f>
                    </m:oMath>
                  </m:oMathPara>
                </a14:m>
                <a:endParaRPr lang="es-CL" sz="2000" dirty="0"/>
              </a:p>
            </p:txBody>
          </p:sp>
        </mc:Choice>
        <mc:Fallback xmlns="">
          <p:sp>
            <p:nvSpPr>
              <p:cNvPr id="17" name="CuadroTexto 16">
                <a:extLst>
                  <a:ext uri="{FF2B5EF4-FFF2-40B4-BE49-F238E27FC236}">
                    <a16:creationId xmlns:a16="http://schemas.microsoft.com/office/drawing/2014/main" id="{3DB2B9A7-CA11-4891-9138-32C078A56C2B}"/>
                  </a:ext>
                </a:extLst>
              </p:cNvPr>
              <p:cNvSpPr txBox="1">
                <a:spLocks noRot="1" noChangeAspect="1" noMove="1" noResize="1" noEditPoints="1" noAdjustHandles="1" noChangeArrowheads="1" noChangeShapeType="1" noTextEdit="1"/>
              </p:cNvSpPr>
              <p:nvPr/>
            </p:nvSpPr>
            <p:spPr>
              <a:xfrm>
                <a:off x="5051188" y="5209739"/>
                <a:ext cx="403351" cy="576183"/>
              </a:xfrm>
              <a:prstGeom prst="rect">
                <a:avLst/>
              </a:prstGeom>
              <a:blipFill>
                <a:blip r:embed="rId6"/>
                <a:stretch>
                  <a:fillRect/>
                </a:stretch>
              </a:blipFill>
            </p:spPr>
            <p:txBody>
              <a:bodyPr/>
              <a:lstStyle/>
              <a:p>
                <a:r>
                  <a:rPr lang="es-CL">
                    <a:noFill/>
                  </a:rPr>
                  <a:t> </a:t>
                </a:r>
              </a:p>
            </p:txBody>
          </p:sp>
        </mc:Fallback>
      </mc:AlternateContent>
      <p:sp>
        <p:nvSpPr>
          <p:cNvPr id="18" name="CuadroTexto 17">
            <a:extLst>
              <a:ext uri="{FF2B5EF4-FFF2-40B4-BE49-F238E27FC236}">
                <a16:creationId xmlns="" xmlns:a16="http://schemas.microsoft.com/office/drawing/2014/main" id="{C44FA3BB-B171-483C-A886-36396A0CA84C}"/>
              </a:ext>
            </a:extLst>
          </p:cNvPr>
          <p:cNvSpPr txBox="1"/>
          <p:nvPr/>
        </p:nvSpPr>
        <p:spPr>
          <a:xfrm>
            <a:off x="5641759" y="5251610"/>
            <a:ext cx="230820" cy="430887"/>
          </a:xfrm>
          <a:prstGeom prst="rect">
            <a:avLst/>
          </a:prstGeom>
          <a:noFill/>
        </p:spPr>
        <p:txBody>
          <a:bodyPr wrap="square" lIns="0" tIns="0" rIns="0" bIns="0" rtlCol="0">
            <a:spAutoFit/>
          </a:bodyPr>
          <a:lstStyle/>
          <a:p>
            <a:r>
              <a:rPr lang="es-CL" sz="2400" dirty="0">
                <a:latin typeface="Arial" panose="020B0604020202020204" pitchFamily="34" charset="0"/>
                <a:cs typeface="Arial" panose="020B0604020202020204" pitchFamily="34" charset="0"/>
              </a:rPr>
              <a:t>a</a:t>
            </a:r>
            <a:r>
              <a:rPr lang="es-CL" sz="2800" dirty="0">
                <a:latin typeface="Arial" panose="020B0604020202020204" pitchFamily="34" charset="0"/>
                <a:cs typeface="Arial" panose="020B0604020202020204" pitchFamily="34" charset="0"/>
              </a:rPr>
              <a:t> </a:t>
            </a:r>
          </a:p>
        </p:txBody>
      </p:sp>
      <p:sp>
        <p:nvSpPr>
          <p:cNvPr id="19" name="CuadroTexto 18">
            <a:extLst>
              <a:ext uri="{FF2B5EF4-FFF2-40B4-BE49-F238E27FC236}">
                <a16:creationId xmlns="" xmlns:a16="http://schemas.microsoft.com/office/drawing/2014/main" id="{BD31A83D-C5EF-439F-B8A1-56526C51004D}"/>
              </a:ext>
            </a:extLst>
          </p:cNvPr>
          <p:cNvSpPr txBox="1"/>
          <p:nvPr/>
        </p:nvSpPr>
        <p:spPr>
          <a:xfrm>
            <a:off x="6474719" y="5265187"/>
            <a:ext cx="380261" cy="430887"/>
          </a:xfrm>
          <a:prstGeom prst="rect">
            <a:avLst/>
          </a:prstGeom>
          <a:noFill/>
        </p:spPr>
        <p:txBody>
          <a:bodyPr wrap="square" lIns="0" tIns="0" rIns="0" bIns="0" rtlCol="0">
            <a:spAutoFit/>
          </a:bodyPr>
          <a:lstStyle/>
          <a:p>
            <a:r>
              <a:rPr lang="es-CL" sz="2800" dirty="0">
                <a:latin typeface="Arial" panose="020B0604020202020204" pitchFamily="34" charset="0"/>
                <a:cs typeface="Arial" panose="020B0604020202020204" pitchFamily="34" charset="0"/>
              </a:rPr>
              <a:t>3</a:t>
            </a:r>
          </a:p>
        </p:txBody>
      </p:sp>
      <mc:AlternateContent xmlns:mc="http://schemas.openxmlformats.org/markup-compatibility/2006" xmlns:a14="http://schemas.microsoft.com/office/drawing/2010/main">
        <mc:Choice Requires="a14">
          <p:sp>
            <p:nvSpPr>
              <p:cNvPr id="20" name="CuadroTexto 19">
                <a:extLst>
                  <a:ext uri="{FF2B5EF4-FFF2-40B4-BE49-F238E27FC236}">
                    <a16:creationId xmlns="" xmlns:a16="http://schemas.microsoft.com/office/drawing/2014/main" id="{C79B7D4E-1A34-47AF-B613-35619CD5376F}"/>
                  </a:ext>
                </a:extLst>
              </p:cNvPr>
              <p:cNvSpPr txBox="1"/>
              <p:nvPr/>
            </p:nvSpPr>
            <p:spPr>
              <a:xfrm>
                <a:off x="6746597" y="5149413"/>
                <a:ext cx="15092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smtClean="0">
                          <a:latin typeface="Cambria Math" panose="02040503050406030204" pitchFamily="18" charset="0"/>
                        </a:rPr>
                        <m:t>.</m:t>
                      </m:r>
                    </m:oMath>
                  </m:oMathPara>
                </a14:m>
                <a:endParaRPr lang="es-CL" sz="2800" dirty="0"/>
              </a:p>
            </p:txBody>
          </p:sp>
        </mc:Choice>
        <mc:Fallback xmlns="">
          <p:sp>
            <p:nvSpPr>
              <p:cNvPr id="20" name="CuadroTexto 19">
                <a:extLst>
                  <a:ext uri="{FF2B5EF4-FFF2-40B4-BE49-F238E27FC236}">
                    <a16:creationId xmlns:a16="http://schemas.microsoft.com/office/drawing/2014/main" id="{C79B7D4E-1A34-47AF-B613-35619CD5376F}"/>
                  </a:ext>
                </a:extLst>
              </p:cNvPr>
              <p:cNvSpPr txBox="1">
                <a:spLocks noRot="1" noChangeAspect="1" noMove="1" noResize="1" noEditPoints="1" noAdjustHandles="1" noChangeArrowheads="1" noChangeShapeType="1" noTextEdit="1"/>
              </p:cNvSpPr>
              <p:nvPr/>
            </p:nvSpPr>
            <p:spPr>
              <a:xfrm>
                <a:off x="6746597" y="5149413"/>
                <a:ext cx="150921" cy="430887"/>
              </a:xfrm>
              <a:prstGeom prst="rect">
                <a:avLst/>
              </a:prstGeom>
              <a:blipFill>
                <a:blip r:embed="rId7"/>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 xmlns:a16="http://schemas.microsoft.com/office/drawing/2014/main" id="{9B6036F6-C1EC-422A-98BF-DB888DEF9083}"/>
                  </a:ext>
                </a:extLst>
              </p:cNvPr>
              <p:cNvSpPr txBox="1"/>
              <p:nvPr/>
            </p:nvSpPr>
            <p:spPr>
              <a:xfrm>
                <a:off x="6925182" y="5149413"/>
                <a:ext cx="403351" cy="5761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000" i="1" smtClean="0">
                              <a:latin typeface="Cambria Math" panose="02040503050406030204" pitchFamily="18" charset="0"/>
                            </a:rPr>
                          </m:ctrlPr>
                        </m:fPr>
                        <m:num>
                          <m:r>
                            <a:rPr lang="es-CL" sz="2000">
                              <a:latin typeface="Cambria Math" panose="02040503050406030204" pitchFamily="18" charset="0"/>
                            </a:rPr>
                            <m:t>1</m:t>
                          </m:r>
                        </m:num>
                        <m:den>
                          <m:r>
                            <a:rPr lang="es-CL" sz="2000" i="0">
                              <a:latin typeface="Cambria Math" panose="02040503050406030204" pitchFamily="18" charset="0"/>
                            </a:rPr>
                            <m:t>2</m:t>
                          </m:r>
                        </m:den>
                      </m:f>
                    </m:oMath>
                  </m:oMathPara>
                </a14:m>
                <a:endParaRPr lang="es-CL" sz="2000" dirty="0"/>
              </a:p>
            </p:txBody>
          </p:sp>
        </mc:Choice>
        <mc:Fallback xmlns="">
          <p:sp>
            <p:nvSpPr>
              <p:cNvPr id="21" name="CuadroTexto 20">
                <a:extLst>
                  <a:ext uri="{FF2B5EF4-FFF2-40B4-BE49-F238E27FC236}">
                    <a16:creationId xmlns:a16="http://schemas.microsoft.com/office/drawing/2014/main" id="{9B6036F6-C1EC-422A-98BF-DB888DEF9083}"/>
                  </a:ext>
                </a:extLst>
              </p:cNvPr>
              <p:cNvSpPr txBox="1">
                <a:spLocks noRot="1" noChangeAspect="1" noMove="1" noResize="1" noEditPoints="1" noAdjustHandles="1" noChangeArrowheads="1" noChangeShapeType="1" noTextEdit="1"/>
              </p:cNvSpPr>
              <p:nvPr/>
            </p:nvSpPr>
            <p:spPr>
              <a:xfrm>
                <a:off x="6925182" y="5149413"/>
                <a:ext cx="403351" cy="576183"/>
              </a:xfrm>
              <a:prstGeom prst="rect">
                <a:avLst/>
              </a:prstGeom>
              <a:blipFill>
                <a:blip r:embed="rId8"/>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256191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981DFFAB-90EB-4654-B26F-3340173B1B50}"/>
              </a:ext>
            </a:extLst>
          </p:cNvPr>
          <p:cNvSpPr txBox="1"/>
          <p:nvPr/>
        </p:nvSpPr>
        <p:spPr>
          <a:xfrm>
            <a:off x="976544" y="1020932"/>
            <a:ext cx="10457895" cy="1200329"/>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Así, a través de situaciones como las descritas anteriormente, tanto para el caso de número natural por fracción y para fracción por número natural, se intenta que las alumnas se den cuenta de lo común en ambos casos.</a:t>
            </a:r>
          </a:p>
        </p:txBody>
      </p:sp>
      <p:sp>
        <p:nvSpPr>
          <p:cNvPr id="3" name="CuadroTexto 2">
            <a:extLst>
              <a:ext uri="{FF2B5EF4-FFF2-40B4-BE49-F238E27FC236}">
                <a16:creationId xmlns="" xmlns:a16="http://schemas.microsoft.com/office/drawing/2014/main" id="{4346BDA1-8C2B-40D9-9F0C-EF0C289646E7}"/>
              </a:ext>
            </a:extLst>
          </p:cNvPr>
          <p:cNvSpPr txBox="1"/>
          <p:nvPr/>
        </p:nvSpPr>
        <p:spPr>
          <a:xfrm>
            <a:off x="4560532" y="2882089"/>
            <a:ext cx="380261" cy="430887"/>
          </a:xfrm>
          <a:prstGeom prst="rect">
            <a:avLst/>
          </a:prstGeom>
          <a:noFill/>
        </p:spPr>
        <p:txBody>
          <a:bodyPr wrap="square" lIns="0" tIns="0" rIns="0" bIns="0" rtlCol="0">
            <a:spAutoFit/>
          </a:bodyPr>
          <a:lstStyle/>
          <a:p>
            <a:r>
              <a:rPr lang="es-CL" sz="2800" dirty="0">
                <a:latin typeface="Arial" panose="020B0604020202020204" pitchFamily="34" charset="0"/>
                <a:cs typeface="Arial" panose="020B0604020202020204" pitchFamily="34" charset="0"/>
              </a:rPr>
              <a:t>3</a:t>
            </a:r>
          </a:p>
        </p:txBody>
      </p:sp>
      <mc:AlternateContent xmlns:mc="http://schemas.openxmlformats.org/markup-compatibility/2006" xmlns:a14="http://schemas.microsoft.com/office/drawing/2010/main">
        <mc:Choice Requires="a14">
          <p:sp>
            <p:nvSpPr>
              <p:cNvPr id="4" name="CuadroTexto 3">
                <a:extLst>
                  <a:ext uri="{FF2B5EF4-FFF2-40B4-BE49-F238E27FC236}">
                    <a16:creationId xmlns="" xmlns:a16="http://schemas.microsoft.com/office/drawing/2014/main" id="{96AD8F22-24F1-49B8-8FBE-D4452E78CA41}"/>
                  </a:ext>
                </a:extLst>
              </p:cNvPr>
              <p:cNvSpPr txBox="1"/>
              <p:nvPr/>
            </p:nvSpPr>
            <p:spPr>
              <a:xfrm>
                <a:off x="4832410" y="2766315"/>
                <a:ext cx="15092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smtClean="0">
                          <a:latin typeface="Cambria Math" panose="02040503050406030204" pitchFamily="18" charset="0"/>
                        </a:rPr>
                        <m:t>.</m:t>
                      </m:r>
                    </m:oMath>
                  </m:oMathPara>
                </a14:m>
                <a:endParaRPr lang="es-CL" sz="2800" dirty="0"/>
              </a:p>
            </p:txBody>
          </p:sp>
        </mc:Choice>
        <mc:Fallback xmlns="">
          <p:sp>
            <p:nvSpPr>
              <p:cNvPr id="4" name="CuadroTexto 3">
                <a:extLst>
                  <a:ext uri="{FF2B5EF4-FFF2-40B4-BE49-F238E27FC236}">
                    <a16:creationId xmlns:a16="http://schemas.microsoft.com/office/drawing/2014/main" id="{96AD8F22-24F1-49B8-8FBE-D4452E78CA41}"/>
                  </a:ext>
                </a:extLst>
              </p:cNvPr>
              <p:cNvSpPr txBox="1">
                <a:spLocks noRot="1" noChangeAspect="1" noMove="1" noResize="1" noEditPoints="1" noAdjustHandles="1" noChangeArrowheads="1" noChangeShapeType="1" noTextEdit="1"/>
              </p:cNvSpPr>
              <p:nvPr/>
            </p:nvSpPr>
            <p:spPr>
              <a:xfrm>
                <a:off x="4832410" y="2766315"/>
                <a:ext cx="150921" cy="430887"/>
              </a:xfrm>
              <a:prstGeom prst="rect">
                <a:avLst/>
              </a:prstGeom>
              <a:blipFill>
                <a:blip r:embed="rId2"/>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 xmlns:a16="http://schemas.microsoft.com/office/drawing/2014/main" id="{BF252402-0A37-4157-B2D0-78E228454510}"/>
                  </a:ext>
                </a:extLst>
              </p:cNvPr>
              <p:cNvSpPr txBox="1"/>
              <p:nvPr/>
            </p:nvSpPr>
            <p:spPr>
              <a:xfrm>
                <a:off x="5010995" y="2766315"/>
                <a:ext cx="403351" cy="5761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000" i="1" smtClean="0">
                              <a:latin typeface="Cambria Math" panose="02040503050406030204" pitchFamily="18" charset="0"/>
                            </a:rPr>
                          </m:ctrlPr>
                        </m:fPr>
                        <m:num>
                          <m:r>
                            <a:rPr lang="es-CL" sz="2000">
                              <a:latin typeface="Cambria Math" panose="02040503050406030204" pitchFamily="18" charset="0"/>
                            </a:rPr>
                            <m:t>1</m:t>
                          </m:r>
                        </m:num>
                        <m:den>
                          <m:r>
                            <a:rPr lang="es-CL" sz="2000" i="0">
                              <a:latin typeface="Cambria Math" panose="02040503050406030204" pitchFamily="18" charset="0"/>
                            </a:rPr>
                            <m:t>2</m:t>
                          </m:r>
                        </m:den>
                      </m:f>
                    </m:oMath>
                  </m:oMathPara>
                </a14:m>
                <a:endParaRPr lang="es-CL" sz="2000" dirty="0"/>
              </a:p>
            </p:txBody>
          </p:sp>
        </mc:Choice>
        <mc:Fallback xmlns="">
          <p:sp>
            <p:nvSpPr>
              <p:cNvPr id="5" name="CuadroTexto 4">
                <a:extLst>
                  <a:ext uri="{FF2B5EF4-FFF2-40B4-BE49-F238E27FC236}">
                    <a16:creationId xmlns:a16="http://schemas.microsoft.com/office/drawing/2014/main" id="{BF252402-0A37-4157-B2D0-78E228454510}"/>
                  </a:ext>
                </a:extLst>
              </p:cNvPr>
              <p:cNvSpPr txBox="1">
                <a:spLocks noRot="1" noChangeAspect="1" noMove="1" noResize="1" noEditPoints="1" noAdjustHandles="1" noChangeArrowheads="1" noChangeShapeType="1" noTextEdit="1"/>
              </p:cNvSpPr>
              <p:nvPr/>
            </p:nvSpPr>
            <p:spPr>
              <a:xfrm>
                <a:off x="5010995" y="2766315"/>
                <a:ext cx="403351" cy="576183"/>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 xmlns:a16="http://schemas.microsoft.com/office/drawing/2014/main" id="{A99E6ACD-35EF-4CC4-BA3A-36C0EC4D2717}"/>
                  </a:ext>
                </a:extLst>
              </p:cNvPr>
              <p:cNvSpPr txBox="1"/>
              <p:nvPr/>
            </p:nvSpPr>
            <p:spPr>
              <a:xfrm>
                <a:off x="5414346" y="2866930"/>
                <a:ext cx="33143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b="0" i="1" smtClean="0">
                          <a:latin typeface="Cambria Math" panose="02040503050406030204" pitchFamily="18" charset="0"/>
                        </a:rPr>
                        <m:t>=</m:t>
                      </m:r>
                    </m:oMath>
                  </m:oMathPara>
                </a14:m>
                <a:endParaRPr lang="es-CL" sz="2800" dirty="0"/>
              </a:p>
            </p:txBody>
          </p:sp>
        </mc:Choice>
        <mc:Fallback xmlns="">
          <p:sp>
            <p:nvSpPr>
              <p:cNvPr id="6" name="CuadroTexto 5">
                <a:extLst>
                  <a:ext uri="{FF2B5EF4-FFF2-40B4-BE49-F238E27FC236}">
                    <a16:creationId xmlns:a16="http://schemas.microsoft.com/office/drawing/2014/main" id="{A99E6ACD-35EF-4CC4-BA3A-36C0EC4D2717}"/>
                  </a:ext>
                </a:extLst>
              </p:cNvPr>
              <p:cNvSpPr txBox="1">
                <a:spLocks noRot="1" noChangeAspect="1" noMove="1" noResize="1" noEditPoints="1" noAdjustHandles="1" noChangeArrowheads="1" noChangeShapeType="1" noTextEdit="1"/>
              </p:cNvSpPr>
              <p:nvPr/>
            </p:nvSpPr>
            <p:spPr>
              <a:xfrm>
                <a:off x="5414346" y="2866930"/>
                <a:ext cx="331434" cy="430887"/>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 xmlns:a16="http://schemas.microsoft.com/office/drawing/2014/main" id="{442FFA73-78D4-415C-9AE1-4D906E57DC64}"/>
                  </a:ext>
                </a:extLst>
              </p:cNvPr>
              <p:cNvSpPr txBox="1"/>
              <p:nvPr/>
            </p:nvSpPr>
            <p:spPr>
              <a:xfrm>
                <a:off x="5891814" y="2766315"/>
                <a:ext cx="1108816" cy="57618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s-CL" sz="2000" i="1" smtClean="0">
                              <a:latin typeface="Cambria Math" panose="02040503050406030204" pitchFamily="18" charset="0"/>
                            </a:rPr>
                          </m:ctrlPr>
                        </m:fPr>
                        <m:num>
                          <m:r>
                            <a:rPr lang="es-CL" sz="2000" b="0" i="1" smtClean="0">
                              <a:latin typeface="Cambria Math" panose="02040503050406030204" pitchFamily="18" charset="0"/>
                            </a:rPr>
                            <m:t>3 </m:t>
                          </m:r>
                          <m:r>
                            <a:rPr lang="es-CL" sz="2000" b="0" i="1" smtClean="0">
                              <a:latin typeface="Cambria Math" panose="02040503050406030204" pitchFamily="18" charset="0"/>
                            </a:rPr>
                            <m:t>𝑝𝑜𝑟</m:t>
                          </m:r>
                          <m:r>
                            <a:rPr lang="es-CL" sz="2000" b="0" i="1" smtClean="0">
                              <a:latin typeface="Cambria Math" panose="02040503050406030204" pitchFamily="18" charset="0"/>
                            </a:rPr>
                            <m:t> 1  </m:t>
                          </m:r>
                        </m:num>
                        <m:den>
                          <m:r>
                            <a:rPr lang="es-CL" sz="2000" i="0">
                              <a:latin typeface="Cambria Math" panose="02040503050406030204" pitchFamily="18" charset="0"/>
                            </a:rPr>
                            <m:t>2</m:t>
                          </m:r>
                        </m:den>
                      </m:f>
                    </m:oMath>
                  </m:oMathPara>
                </a14:m>
                <a:endParaRPr lang="es-CL" sz="2000" dirty="0"/>
              </a:p>
            </p:txBody>
          </p:sp>
        </mc:Choice>
        <mc:Fallback xmlns="">
          <p:sp>
            <p:nvSpPr>
              <p:cNvPr id="7" name="CuadroTexto 6">
                <a:extLst>
                  <a:ext uri="{FF2B5EF4-FFF2-40B4-BE49-F238E27FC236}">
                    <a16:creationId xmlns:a16="http://schemas.microsoft.com/office/drawing/2014/main" id="{442FFA73-78D4-415C-9AE1-4D906E57DC64}"/>
                  </a:ext>
                </a:extLst>
              </p:cNvPr>
              <p:cNvSpPr txBox="1">
                <a:spLocks noRot="1" noChangeAspect="1" noMove="1" noResize="1" noEditPoints="1" noAdjustHandles="1" noChangeArrowheads="1" noChangeShapeType="1" noTextEdit="1"/>
              </p:cNvSpPr>
              <p:nvPr/>
            </p:nvSpPr>
            <p:spPr>
              <a:xfrm>
                <a:off x="5891814" y="2766315"/>
                <a:ext cx="1108816" cy="576183"/>
              </a:xfrm>
              <a:prstGeom prst="rect">
                <a:avLst/>
              </a:prstGeom>
              <a:blipFill>
                <a:blip r:embed="rId5"/>
                <a:stretch>
                  <a:fillRect l="-552"/>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 xmlns:a16="http://schemas.microsoft.com/office/drawing/2014/main" id="{08520BE2-4FA2-4F9E-A4BB-8F62E1AB5F14}"/>
                  </a:ext>
                </a:extLst>
              </p:cNvPr>
              <p:cNvSpPr txBox="1"/>
              <p:nvPr/>
            </p:nvSpPr>
            <p:spPr>
              <a:xfrm>
                <a:off x="4445871" y="3660799"/>
                <a:ext cx="403351" cy="5761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000" i="1" smtClean="0">
                              <a:latin typeface="Cambria Math" panose="02040503050406030204" pitchFamily="18" charset="0"/>
                            </a:rPr>
                          </m:ctrlPr>
                        </m:fPr>
                        <m:num>
                          <m:r>
                            <a:rPr lang="es-CL" sz="2000">
                              <a:latin typeface="Cambria Math" panose="02040503050406030204" pitchFamily="18" charset="0"/>
                            </a:rPr>
                            <m:t>1</m:t>
                          </m:r>
                        </m:num>
                        <m:den>
                          <m:r>
                            <a:rPr lang="es-CL" sz="2000" i="0">
                              <a:latin typeface="Cambria Math" panose="02040503050406030204" pitchFamily="18" charset="0"/>
                            </a:rPr>
                            <m:t>2</m:t>
                          </m:r>
                        </m:den>
                      </m:f>
                    </m:oMath>
                  </m:oMathPara>
                </a14:m>
                <a:endParaRPr lang="es-CL" sz="2000" dirty="0"/>
              </a:p>
            </p:txBody>
          </p:sp>
        </mc:Choice>
        <mc:Fallback xmlns="">
          <p:sp>
            <p:nvSpPr>
              <p:cNvPr id="9" name="CuadroTexto 8">
                <a:extLst>
                  <a:ext uri="{FF2B5EF4-FFF2-40B4-BE49-F238E27FC236}">
                    <a16:creationId xmlns:a16="http://schemas.microsoft.com/office/drawing/2014/main" id="{08520BE2-4FA2-4F9E-A4BB-8F62E1AB5F14}"/>
                  </a:ext>
                </a:extLst>
              </p:cNvPr>
              <p:cNvSpPr txBox="1">
                <a:spLocks noRot="1" noChangeAspect="1" noMove="1" noResize="1" noEditPoints="1" noAdjustHandles="1" noChangeArrowheads="1" noChangeShapeType="1" noTextEdit="1"/>
              </p:cNvSpPr>
              <p:nvPr/>
            </p:nvSpPr>
            <p:spPr>
              <a:xfrm>
                <a:off x="4445871" y="3660799"/>
                <a:ext cx="403351" cy="576183"/>
              </a:xfrm>
              <a:prstGeom prst="rect">
                <a:avLst/>
              </a:prstGeom>
              <a:blipFill>
                <a:blip r:embed="rId6"/>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 xmlns:a16="http://schemas.microsoft.com/office/drawing/2014/main" id="{2B175AC7-1F6A-41E8-B1A5-0C10AB5F7F4A}"/>
                  </a:ext>
                </a:extLst>
              </p:cNvPr>
              <p:cNvSpPr txBox="1"/>
              <p:nvPr/>
            </p:nvSpPr>
            <p:spPr>
              <a:xfrm>
                <a:off x="4860541" y="3636975"/>
                <a:ext cx="15092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smtClean="0">
                          <a:latin typeface="Cambria Math" panose="02040503050406030204" pitchFamily="18" charset="0"/>
                        </a:rPr>
                        <m:t>.</m:t>
                      </m:r>
                    </m:oMath>
                  </m:oMathPara>
                </a14:m>
                <a:endParaRPr lang="es-CL" sz="2800" dirty="0"/>
              </a:p>
            </p:txBody>
          </p:sp>
        </mc:Choice>
        <mc:Fallback xmlns="">
          <p:sp>
            <p:nvSpPr>
              <p:cNvPr id="10" name="CuadroTexto 9">
                <a:extLst>
                  <a:ext uri="{FF2B5EF4-FFF2-40B4-BE49-F238E27FC236}">
                    <a16:creationId xmlns:a16="http://schemas.microsoft.com/office/drawing/2014/main" id="{2B175AC7-1F6A-41E8-B1A5-0C10AB5F7F4A}"/>
                  </a:ext>
                </a:extLst>
              </p:cNvPr>
              <p:cNvSpPr txBox="1">
                <a:spLocks noRot="1" noChangeAspect="1" noMove="1" noResize="1" noEditPoints="1" noAdjustHandles="1" noChangeArrowheads="1" noChangeShapeType="1" noTextEdit="1"/>
              </p:cNvSpPr>
              <p:nvPr/>
            </p:nvSpPr>
            <p:spPr>
              <a:xfrm>
                <a:off x="4860541" y="3636975"/>
                <a:ext cx="150921" cy="430887"/>
              </a:xfrm>
              <a:prstGeom prst="rect">
                <a:avLst/>
              </a:prstGeom>
              <a:blipFill>
                <a:blip r:embed="rId7"/>
                <a:stretch>
                  <a:fillRect/>
                </a:stretch>
              </a:blipFill>
            </p:spPr>
            <p:txBody>
              <a:bodyPr/>
              <a:lstStyle/>
              <a:p>
                <a:r>
                  <a:rPr lang="es-CL">
                    <a:noFill/>
                  </a:rPr>
                  <a:t> </a:t>
                </a:r>
              </a:p>
            </p:txBody>
          </p:sp>
        </mc:Fallback>
      </mc:AlternateContent>
      <p:sp>
        <p:nvSpPr>
          <p:cNvPr id="11" name="CuadroTexto 10">
            <a:extLst>
              <a:ext uri="{FF2B5EF4-FFF2-40B4-BE49-F238E27FC236}">
                <a16:creationId xmlns="" xmlns:a16="http://schemas.microsoft.com/office/drawing/2014/main" id="{750DB418-6270-49CE-BFA0-2850DBFE47FF}"/>
              </a:ext>
            </a:extLst>
          </p:cNvPr>
          <p:cNvSpPr txBox="1"/>
          <p:nvPr/>
        </p:nvSpPr>
        <p:spPr>
          <a:xfrm>
            <a:off x="5121454" y="3660799"/>
            <a:ext cx="403351" cy="430887"/>
          </a:xfrm>
          <a:prstGeom prst="rect">
            <a:avLst/>
          </a:prstGeom>
          <a:noFill/>
        </p:spPr>
        <p:txBody>
          <a:bodyPr wrap="square" lIns="0" tIns="0" rIns="0" bIns="0" rtlCol="0">
            <a:spAutoFit/>
          </a:bodyPr>
          <a:lstStyle/>
          <a:p>
            <a:r>
              <a:rPr lang="es-CL" sz="2400" dirty="0">
                <a:latin typeface="Arial" panose="020B0604020202020204" pitchFamily="34" charset="0"/>
                <a:cs typeface="Arial" panose="020B0604020202020204" pitchFamily="34" charset="0"/>
              </a:rPr>
              <a:t>12</a:t>
            </a:r>
            <a:r>
              <a:rPr lang="es-CL" sz="28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 xmlns:a16="http://schemas.microsoft.com/office/drawing/2014/main" id="{1A4B68AD-2664-4D0E-9E2F-054163B6934B}"/>
                  </a:ext>
                </a:extLst>
              </p:cNvPr>
              <p:cNvSpPr txBox="1"/>
              <p:nvPr/>
            </p:nvSpPr>
            <p:spPr>
              <a:xfrm>
                <a:off x="5580063" y="3672108"/>
                <a:ext cx="331434"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b="0" i="1" smtClean="0">
                          <a:latin typeface="Cambria Math" panose="02040503050406030204" pitchFamily="18" charset="0"/>
                        </a:rPr>
                        <m:t>=</m:t>
                      </m:r>
                    </m:oMath>
                  </m:oMathPara>
                </a14:m>
                <a:endParaRPr lang="es-CL" sz="2800" dirty="0"/>
              </a:p>
            </p:txBody>
          </p:sp>
        </mc:Choice>
        <mc:Fallback xmlns="">
          <p:sp>
            <p:nvSpPr>
              <p:cNvPr id="12" name="CuadroTexto 11">
                <a:extLst>
                  <a:ext uri="{FF2B5EF4-FFF2-40B4-BE49-F238E27FC236}">
                    <a16:creationId xmlns:a16="http://schemas.microsoft.com/office/drawing/2014/main" id="{1A4B68AD-2664-4D0E-9E2F-054163B6934B}"/>
                  </a:ext>
                </a:extLst>
              </p:cNvPr>
              <p:cNvSpPr txBox="1">
                <a:spLocks noRot="1" noChangeAspect="1" noMove="1" noResize="1" noEditPoints="1" noAdjustHandles="1" noChangeArrowheads="1" noChangeShapeType="1" noTextEdit="1"/>
              </p:cNvSpPr>
              <p:nvPr/>
            </p:nvSpPr>
            <p:spPr>
              <a:xfrm>
                <a:off x="5580063" y="3672108"/>
                <a:ext cx="331434" cy="430887"/>
              </a:xfrm>
              <a:prstGeom prst="rect">
                <a:avLst/>
              </a:prstGeom>
              <a:blipFill>
                <a:blip r:embed="rId8"/>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 xmlns:a16="http://schemas.microsoft.com/office/drawing/2014/main" id="{191C5CE0-00CC-4F4A-A640-6053D712DD29}"/>
                  </a:ext>
                </a:extLst>
              </p:cNvPr>
              <p:cNvSpPr txBox="1"/>
              <p:nvPr/>
            </p:nvSpPr>
            <p:spPr>
              <a:xfrm>
                <a:off x="5966755" y="3660799"/>
                <a:ext cx="1033875" cy="522322"/>
              </a:xfrm>
              <a:prstGeom prst="rect">
                <a:avLst/>
              </a:prstGeom>
              <a:noFill/>
            </p:spPr>
            <p:txBody>
              <a:bodyPr wrap="square" lIns="0" tIns="0" rIns="0" bIns="0" rtlCol="0">
                <a:spAutoFit/>
              </a:bodyPr>
              <a:lstStyle/>
              <a:p>
                <a14:m>
                  <m:oMath xmlns:m="http://schemas.openxmlformats.org/officeDocument/2006/math">
                    <m:f>
                      <m:fPr>
                        <m:ctrlPr>
                          <a:rPr lang="es-CL" sz="2400" i="1" smtClean="0">
                            <a:latin typeface="Cambria Math" panose="02040503050406030204" pitchFamily="18" charset="0"/>
                          </a:rPr>
                        </m:ctrlPr>
                      </m:fPr>
                      <m:num>
                        <m:r>
                          <a:rPr lang="es-CL" sz="2400">
                            <a:latin typeface="Cambria Math" panose="02040503050406030204" pitchFamily="18" charset="0"/>
                          </a:rPr>
                          <m:t>1</m:t>
                        </m:r>
                        <m:r>
                          <a:rPr lang="es-CL" sz="2400" b="0" i="0" smtClean="0">
                            <a:latin typeface="Cambria Math" panose="02040503050406030204" pitchFamily="18" charset="0"/>
                          </a:rPr>
                          <m:t> </m:t>
                        </m:r>
                        <m:r>
                          <m:rPr>
                            <m:sty m:val="p"/>
                          </m:rPr>
                          <a:rPr lang="es-CL" sz="2400" b="0" i="0" smtClean="0">
                            <a:latin typeface="Cambria Math" panose="02040503050406030204" pitchFamily="18" charset="0"/>
                          </a:rPr>
                          <m:t>por</m:t>
                        </m:r>
                        <m:r>
                          <a:rPr lang="es-CL" sz="2400" b="0" i="0" smtClean="0">
                            <a:latin typeface="Cambria Math" panose="02040503050406030204" pitchFamily="18" charset="0"/>
                          </a:rPr>
                          <m:t> 12</m:t>
                        </m:r>
                      </m:num>
                      <m:den>
                        <m:r>
                          <a:rPr lang="es-CL" sz="2400" i="0">
                            <a:latin typeface="Cambria Math" panose="02040503050406030204" pitchFamily="18" charset="0"/>
                          </a:rPr>
                          <m:t>2</m:t>
                        </m:r>
                      </m:den>
                    </m:f>
                  </m:oMath>
                </a14:m>
                <a:r>
                  <a:rPr lang="es-CL" sz="2000" dirty="0"/>
                  <a:t> </a:t>
                </a:r>
              </a:p>
            </p:txBody>
          </p:sp>
        </mc:Choice>
        <mc:Fallback xmlns="">
          <p:sp>
            <p:nvSpPr>
              <p:cNvPr id="13" name="CuadroTexto 12">
                <a:extLst>
                  <a:ext uri="{FF2B5EF4-FFF2-40B4-BE49-F238E27FC236}">
                    <a16:creationId xmlns:a16="http://schemas.microsoft.com/office/drawing/2014/main" id="{191C5CE0-00CC-4F4A-A640-6053D712DD29}"/>
                  </a:ext>
                </a:extLst>
              </p:cNvPr>
              <p:cNvSpPr txBox="1">
                <a:spLocks noRot="1" noChangeAspect="1" noMove="1" noResize="1" noEditPoints="1" noAdjustHandles="1" noChangeArrowheads="1" noChangeShapeType="1" noTextEdit="1"/>
              </p:cNvSpPr>
              <p:nvPr/>
            </p:nvSpPr>
            <p:spPr>
              <a:xfrm>
                <a:off x="5966755" y="3660799"/>
                <a:ext cx="1033875" cy="522322"/>
              </a:xfrm>
              <a:prstGeom prst="rect">
                <a:avLst/>
              </a:prstGeom>
              <a:blipFill>
                <a:blip r:embed="rId9"/>
                <a:stretch>
                  <a:fillRect l="-592"/>
                </a:stretch>
              </a:blipFill>
            </p:spPr>
            <p:txBody>
              <a:bodyPr/>
              <a:lstStyle/>
              <a:p>
                <a:r>
                  <a:rPr lang="es-CL">
                    <a:noFill/>
                  </a:rPr>
                  <a:t> </a:t>
                </a:r>
              </a:p>
            </p:txBody>
          </p:sp>
        </mc:Fallback>
      </mc:AlternateContent>
      <p:sp>
        <p:nvSpPr>
          <p:cNvPr id="15" name="CuadroTexto 14">
            <a:extLst>
              <a:ext uri="{FF2B5EF4-FFF2-40B4-BE49-F238E27FC236}">
                <a16:creationId xmlns="" xmlns:a16="http://schemas.microsoft.com/office/drawing/2014/main" id="{9A786D8E-EA02-41CC-BD23-2AAD5D2894F0}"/>
              </a:ext>
            </a:extLst>
          </p:cNvPr>
          <p:cNvSpPr txBox="1"/>
          <p:nvPr/>
        </p:nvSpPr>
        <p:spPr>
          <a:xfrm>
            <a:off x="896645" y="4648049"/>
            <a:ext cx="10591310" cy="461665"/>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Es decir, que se multiplica el numerador de la fracción por el numero </a:t>
            </a:r>
            <a:r>
              <a:rPr lang="es-CL" sz="2400" dirty="0" smtClean="0">
                <a:latin typeface="Arial" panose="020B0604020202020204" pitchFamily="34" charset="0"/>
                <a:cs typeface="Arial" panose="020B0604020202020204" pitchFamily="34" charset="0"/>
              </a:rPr>
              <a:t>natural.</a:t>
            </a:r>
            <a:endParaRPr lang="es-CL" sz="24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 xmlns:a16="http://schemas.microsoft.com/office/drawing/2014/main" id="{B28C9EBF-A79C-4185-B037-2A31AB8AC7ED}"/>
              </a:ext>
            </a:extLst>
          </p:cNvPr>
          <p:cNvSpPr txBox="1"/>
          <p:nvPr/>
        </p:nvSpPr>
        <p:spPr>
          <a:xfrm>
            <a:off x="2337786" y="470465"/>
            <a:ext cx="7202750" cy="461665"/>
          </a:xfrm>
          <a:prstGeom prst="rect">
            <a:avLst/>
          </a:prstGeom>
          <a:noFill/>
        </p:spPr>
        <p:txBody>
          <a:bodyPr wrap="square" rtlCol="0">
            <a:spAutoFit/>
          </a:bodyPr>
          <a:lstStyle/>
          <a:p>
            <a:r>
              <a:rPr lang="es-CL" sz="2400" dirty="0">
                <a:solidFill>
                  <a:srgbClr val="0070C0"/>
                </a:solidFill>
                <a:latin typeface="Arial" panose="020B0604020202020204" pitchFamily="34" charset="0"/>
                <a:cs typeface="Arial" panose="020B0604020202020204" pitchFamily="34" charset="0"/>
              </a:rPr>
              <a:t>Multiplicación de fracciones un proceso con sentido</a:t>
            </a:r>
          </a:p>
        </p:txBody>
      </p:sp>
    </p:spTree>
    <p:extLst>
      <p:ext uri="{BB962C8B-B14F-4D97-AF65-F5344CB8AC3E}">
        <p14:creationId xmlns:p14="http://schemas.microsoft.com/office/powerpoint/2010/main" val="100269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P spid="10" grpId="0"/>
      <p:bldP spid="11" grpId="0"/>
      <p:bldP spid="12"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B40E2161-FB25-4C44-A360-6CD0640B123E}"/>
              </a:ext>
            </a:extLst>
          </p:cNvPr>
          <p:cNvSpPr txBox="1"/>
          <p:nvPr/>
        </p:nvSpPr>
        <p:spPr>
          <a:xfrm>
            <a:off x="2337786" y="470465"/>
            <a:ext cx="7202750" cy="461665"/>
          </a:xfrm>
          <a:prstGeom prst="rect">
            <a:avLst/>
          </a:prstGeom>
          <a:noFill/>
        </p:spPr>
        <p:txBody>
          <a:bodyPr wrap="square" rtlCol="0">
            <a:spAutoFit/>
          </a:bodyPr>
          <a:lstStyle/>
          <a:p>
            <a:r>
              <a:rPr lang="es-CL" sz="2400" dirty="0">
                <a:solidFill>
                  <a:srgbClr val="0070C0"/>
                </a:solidFill>
                <a:latin typeface="Arial" panose="020B0604020202020204" pitchFamily="34" charset="0"/>
                <a:cs typeface="Arial" panose="020B0604020202020204" pitchFamily="34" charset="0"/>
              </a:rPr>
              <a:t>Multiplicación de fracciones un proceso con sentido</a:t>
            </a:r>
          </a:p>
        </p:txBody>
      </p:sp>
      <p:sp>
        <p:nvSpPr>
          <p:cNvPr id="3" name="CuadroTexto 2">
            <a:extLst>
              <a:ext uri="{FF2B5EF4-FFF2-40B4-BE49-F238E27FC236}">
                <a16:creationId xmlns="" xmlns:a16="http://schemas.microsoft.com/office/drawing/2014/main" id="{12EE1C8C-60BE-43DF-B90C-44C54E048165}"/>
              </a:ext>
            </a:extLst>
          </p:cNvPr>
          <p:cNvSpPr txBox="1"/>
          <p:nvPr/>
        </p:nvSpPr>
        <p:spPr>
          <a:xfrm>
            <a:off x="1367160" y="1571348"/>
            <a:ext cx="7202750" cy="461665"/>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Multiplicación de fracciones menores que la unidad</a:t>
            </a:r>
          </a:p>
        </p:txBody>
      </p:sp>
      <p:sp>
        <p:nvSpPr>
          <p:cNvPr id="4" name="CuadroTexto 3">
            <a:extLst>
              <a:ext uri="{FF2B5EF4-FFF2-40B4-BE49-F238E27FC236}">
                <a16:creationId xmlns="" xmlns:a16="http://schemas.microsoft.com/office/drawing/2014/main" id="{A43421FF-E6FB-4504-825F-A64061A5B7AD}"/>
              </a:ext>
            </a:extLst>
          </p:cNvPr>
          <p:cNvSpPr txBox="1"/>
          <p:nvPr/>
        </p:nvSpPr>
        <p:spPr>
          <a:xfrm>
            <a:off x="1367160" y="2345185"/>
            <a:ext cx="9818704" cy="830997"/>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Sofía está realizando un trabajo de tecnología. Corta un pliego de cartulina por la mitad y luego de esa mitad solo corta un cuarto.</a:t>
            </a:r>
          </a:p>
        </p:txBody>
      </p:sp>
      <p:sp>
        <p:nvSpPr>
          <p:cNvPr id="6" name="CuadroTexto 5">
            <a:extLst>
              <a:ext uri="{FF2B5EF4-FFF2-40B4-BE49-F238E27FC236}">
                <a16:creationId xmlns="" xmlns:a16="http://schemas.microsoft.com/office/drawing/2014/main" id="{2E0990D5-155D-4E8B-A3F7-FCDDE8E89137}"/>
              </a:ext>
            </a:extLst>
          </p:cNvPr>
          <p:cNvSpPr txBox="1"/>
          <p:nvPr/>
        </p:nvSpPr>
        <p:spPr>
          <a:xfrm>
            <a:off x="1367160" y="3357240"/>
            <a:ext cx="4728840" cy="461665"/>
          </a:xfrm>
          <a:prstGeom prst="rect">
            <a:avLst/>
          </a:prstGeom>
          <a:noFill/>
        </p:spPr>
        <p:txBody>
          <a:bodyPr wrap="square" rtlCol="0">
            <a:spAutoFit/>
          </a:bodyPr>
          <a:lstStyle/>
          <a:p>
            <a:r>
              <a:rPr lang="es-CL" sz="2400" dirty="0">
                <a:latin typeface="Arial" panose="020B0604020202020204" pitchFamily="34" charset="0"/>
                <a:cs typeface="Arial" panose="020B0604020202020204" pitchFamily="34" charset="0"/>
              </a:rPr>
              <a:t>¿Cuánta cartulina cortó en total?</a:t>
            </a:r>
          </a:p>
        </p:txBody>
      </p:sp>
      <p:pic>
        <p:nvPicPr>
          <p:cNvPr id="7" name="Imagen 6">
            <a:extLst>
              <a:ext uri="{FF2B5EF4-FFF2-40B4-BE49-F238E27FC236}">
                <a16:creationId xmlns="" xmlns:a16="http://schemas.microsoft.com/office/drawing/2014/main" id="{9D0662B4-698B-459D-A9FD-A0C8EDB03239}"/>
              </a:ext>
            </a:extLst>
          </p:cNvPr>
          <p:cNvPicPr/>
          <p:nvPr/>
        </p:nvPicPr>
        <p:blipFill rotWithShape="1">
          <a:blip r:embed="rId2"/>
          <a:srcRect l="31437" t="47340" r="48816" b="42349"/>
          <a:stretch/>
        </p:blipFill>
        <p:spPr bwMode="auto">
          <a:xfrm>
            <a:off x="4861106" y="4891982"/>
            <a:ext cx="1415406" cy="41137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8" name="CuadroTexto 7">
                <a:extLst>
                  <a:ext uri="{FF2B5EF4-FFF2-40B4-BE49-F238E27FC236}">
                    <a16:creationId xmlns="" xmlns:a16="http://schemas.microsoft.com/office/drawing/2014/main" id="{4D0531E3-ACEA-4BFD-8EAB-F8B9334DC38F}"/>
                  </a:ext>
                </a:extLst>
              </p:cNvPr>
              <p:cNvSpPr txBox="1"/>
              <p:nvPr/>
            </p:nvSpPr>
            <p:spPr>
              <a:xfrm>
                <a:off x="4739195" y="3818905"/>
                <a:ext cx="458680"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400" i="1" smtClean="0">
                              <a:latin typeface="Cambria Math" panose="02040503050406030204" pitchFamily="18" charset="0"/>
                            </a:rPr>
                          </m:ctrlPr>
                        </m:fPr>
                        <m:num>
                          <m:r>
                            <a:rPr lang="es-CL" sz="2400">
                              <a:latin typeface="Cambria Math" panose="02040503050406030204" pitchFamily="18" charset="0"/>
                            </a:rPr>
                            <m:t>1</m:t>
                          </m:r>
                        </m:num>
                        <m:den>
                          <m:r>
                            <a:rPr lang="es-CL" sz="2400" b="0" i="0" smtClean="0">
                              <a:latin typeface="Cambria Math" panose="02040503050406030204" pitchFamily="18" charset="0"/>
                            </a:rPr>
                            <m:t>4</m:t>
                          </m:r>
                        </m:den>
                      </m:f>
                    </m:oMath>
                  </m:oMathPara>
                </a14:m>
                <a:endParaRPr lang="es-CL" sz="2400" dirty="0"/>
              </a:p>
            </p:txBody>
          </p:sp>
        </mc:Choice>
        <mc:Fallback xmlns="">
          <p:sp>
            <p:nvSpPr>
              <p:cNvPr id="8" name="CuadroTexto 7">
                <a:extLst>
                  <a:ext uri="{FF2B5EF4-FFF2-40B4-BE49-F238E27FC236}">
                    <a16:creationId xmlns:a16="http://schemas.microsoft.com/office/drawing/2014/main" id="{4D0531E3-ACEA-4BFD-8EAB-F8B9334DC38F}"/>
                  </a:ext>
                </a:extLst>
              </p:cNvPr>
              <p:cNvSpPr txBox="1">
                <a:spLocks noRot="1" noChangeAspect="1" noMove="1" noResize="1" noEditPoints="1" noAdjustHandles="1" noChangeArrowheads="1" noChangeShapeType="1" noTextEdit="1"/>
              </p:cNvSpPr>
              <p:nvPr/>
            </p:nvSpPr>
            <p:spPr>
              <a:xfrm>
                <a:off x="4739195" y="3818905"/>
                <a:ext cx="458680" cy="691471"/>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 xmlns:a16="http://schemas.microsoft.com/office/drawing/2014/main" id="{B55BB42E-22C9-430A-B888-7770B7063F28}"/>
                  </a:ext>
                </a:extLst>
              </p:cNvPr>
              <p:cNvSpPr txBox="1"/>
              <p:nvPr/>
            </p:nvSpPr>
            <p:spPr>
              <a:xfrm>
                <a:off x="5197875" y="3864900"/>
                <a:ext cx="15092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800" smtClean="0">
                          <a:latin typeface="Cambria Math" panose="02040503050406030204" pitchFamily="18" charset="0"/>
                        </a:rPr>
                        <m:t>.</m:t>
                      </m:r>
                    </m:oMath>
                  </m:oMathPara>
                </a14:m>
                <a:endParaRPr lang="es-CL" sz="2800" dirty="0"/>
              </a:p>
            </p:txBody>
          </p:sp>
        </mc:Choice>
        <mc:Fallback xmlns="">
          <p:sp>
            <p:nvSpPr>
              <p:cNvPr id="9" name="CuadroTexto 8">
                <a:extLst>
                  <a:ext uri="{FF2B5EF4-FFF2-40B4-BE49-F238E27FC236}">
                    <a16:creationId xmlns:a16="http://schemas.microsoft.com/office/drawing/2014/main" id="{B55BB42E-22C9-430A-B888-7770B7063F28}"/>
                  </a:ext>
                </a:extLst>
              </p:cNvPr>
              <p:cNvSpPr txBox="1">
                <a:spLocks noRot="1" noChangeAspect="1" noMove="1" noResize="1" noEditPoints="1" noAdjustHandles="1" noChangeArrowheads="1" noChangeShapeType="1" noTextEdit="1"/>
              </p:cNvSpPr>
              <p:nvPr/>
            </p:nvSpPr>
            <p:spPr>
              <a:xfrm>
                <a:off x="5197875" y="3864900"/>
                <a:ext cx="150921" cy="430887"/>
              </a:xfrm>
              <a:prstGeom prst="rect">
                <a:avLst/>
              </a:prstGeom>
              <a:blipFill>
                <a:blip r:embed="rId4"/>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 xmlns:a16="http://schemas.microsoft.com/office/drawing/2014/main" id="{11E80C3C-903E-4DC3-800D-C2E2040D93C7}"/>
                  </a:ext>
                </a:extLst>
              </p:cNvPr>
              <p:cNvSpPr txBox="1"/>
              <p:nvPr/>
            </p:nvSpPr>
            <p:spPr>
              <a:xfrm>
                <a:off x="5339469" y="3818904"/>
                <a:ext cx="458680" cy="6914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CL" sz="2400" i="1" smtClean="0">
                              <a:latin typeface="Cambria Math" panose="02040503050406030204" pitchFamily="18" charset="0"/>
                            </a:rPr>
                          </m:ctrlPr>
                        </m:fPr>
                        <m:num>
                          <m:r>
                            <a:rPr lang="es-CL" sz="2400">
                              <a:latin typeface="Cambria Math" panose="02040503050406030204" pitchFamily="18" charset="0"/>
                            </a:rPr>
                            <m:t>1</m:t>
                          </m:r>
                        </m:num>
                        <m:den>
                          <m:r>
                            <a:rPr lang="es-CL" sz="2400" b="0" i="0" smtClean="0">
                              <a:latin typeface="Cambria Math" panose="02040503050406030204" pitchFamily="18" charset="0"/>
                            </a:rPr>
                            <m:t>2</m:t>
                          </m:r>
                        </m:den>
                      </m:f>
                    </m:oMath>
                  </m:oMathPara>
                </a14:m>
                <a:endParaRPr lang="es-CL" sz="2400" dirty="0"/>
              </a:p>
            </p:txBody>
          </p:sp>
        </mc:Choice>
        <mc:Fallback xmlns="">
          <p:sp>
            <p:nvSpPr>
              <p:cNvPr id="10" name="CuadroTexto 9">
                <a:extLst>
                  <a:ext uri="{FF2B5EF4-FFF2-40B4-BE49-F238E27FC236}">
                    <a16:creationId xmlns:a16="http://schemas.microsoft.com/office/drawing/2014/main" id="{11E80C3C-903E-4DC3-800D-C2E2040D93C7}"/>
                  </a:ext>
                </a:extLst>
              </p:cNvPr>
              <p:cNvSpPr txBox="1">
                <a:spLocks noRot="1" noChangeAspect="1" noMove="1" noResize="1" noEditPoints="1" noAdjustHandles="1" noChangeArrowheads="1" noChangeShapeType="1" noTextEdit="1"/>
              </p:cNvSpPr>
              <p:nvPr/>
            </p:nvSpPr>
            <p:spPr>
              <a:xfrm>
                <a:off x="5339469" y="3818904"/>
                <a:ext cx="458680" cy="691471"/>
              </a:xfrm>
              <a:prstGeom prst="rect">
                <a:avLst/>
              </a:prstGeom>
              <a:blipFill>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 xmlns:a16="http://schemas.microsoft.com/office/drawing/2014/main" id="{04F1854D-A48A-42D7-92EE-A286C8D61DD2}"/>
                  </a:ext>
                </a:extLst>
              </p:cNvPr>
              <p:cNvSpPr txBox="1"/>
              <p:nvPr/>
            </p:nvSpPr>
            <p:spPr>
              <a:xfrm>
                <a:off x="5764566" y="3949197"/>
                <a:ext cx="33143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L" sz="2000" b="0" i="1" smtClean="0">
                          <a:latin typeface="Cambria Math" panose="02040503050406030204" pitchFamily="18" charset="0"/>
                        </a:rPr>
                        <m:t>=</m:t>
                      </m:r>
                    </m:oMath>
                  </m:oMathPara>
                </a14:m>
                <a:endParaRPr lang="es-CL" sz="2000" dirty="0"/>
              </a:p>
            </p:txBody>
          </p:sp>
        </mc:Choice>
        <mc:Fallback xmlns="">
          <p:sp>
            <p:nvSpPr>
              <p:cNvPr id="11" name="CuadroTexto 10">
                <a:extLst>
                  <a:ext uri="{FF2B5EF4-FFF2-40B4-BE49-F238E27FC236}">
                    <a16:creationId xmlns:a16="http://schemas.microsoft.com/office/drawing/2014/main" id="{04F1854D-A48A-42D7-92EE-A286C8D61DD2}"/>
                  </a:ext>
                </a:extLst>
              </p:cNvPr>
              <p:cNvSpPr txBox="1">
                <a:spLocks noRot="1" noChangeAspect="1" noMove="1" noResize="1" noEditPoints="1" noAdjustHandles="1" noChangeArrowheads="1" noChangeShapeType="1" noTextEdit="1"/>
              </p:cNvSpPr>
              <p:nvPr/>
            </p:nvSpPr>
            <p:spPr>
              <a:xfrm>
                <a:off x="5764566" y="3949197"/>
                <a:ext cx="331434" cy="307777"/>
              </a:xfrm>
              <a:prstGeom prst="rect">
                <a:avLst/>
              </a:prstGeom>
              <a:blipFill>
                <a:blip r:embed="rId6"/>
                <a:stretch>
                  <a:fillRect/>
                </a:stretch>
              </a:blipFill>
            </p:spPr>
            <p:txBody>
              <a:bodyPr/>
              <a:lstStyle/>
              <a:p>
                <a:r>
                  <a:rPr lang="es-CL">
                    <a:noFill/>
                  </a:rPr>
                  <a:t> </a:t>
                </a:r>
              </a:p>
            </p:txBody>
          </p:sp>
        </mc:Fallback>
      </mc:AlternateContent>
      <p:pic>
        <p:nvPicPr>
          <p:cNvPr id="12" name="Picture 5">
            <a:extLst>
              <a:ext uri="{FF2B5EF4-FFF2-40B4-BE49-F238E27FC236}">
                <a16:creationId xmlns="" xmlns:a16="http://schemas.microsoft.com/office/drawing/2014/main" id="{C7414027-A7BD-440E-BF0A-39C454B2AF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1106" y="5329020"/>
            <a:ext cx="338238" cy="41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a:extLst>
              <a:ext uri="{FF2B5EF4-FFF2-40B4-BE49-F238E27FC236}">
                <a16:creationId xmlns="" xmlns:a16="http://schemas.microsoft.com/office/drawing/2014/main" id="{40AE1FAD-0E68-4662-9B90-00B4737B32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9621" y="5329020"/>
            <a:ext cx="338238" cy="41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a:extLst>
              <a:ext uri="{FF2B5EF4-FFF2-40B4-BE49-F238E27FC236}">
                <a16:creationId xmlns="" xmlns:a16="http://schemas.microsoft.com/office/drawing/2014/main" id="{84570D05-6C56-4E6E-8B58-1E31126A14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8136" y="5329020"/>
            <a:ext cx="338238" cy="41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a:extLst>
              <a:ext uri="{FF2B5EF4-FFF2-40B4-BE49-F238E27FC236}">
                <a16:creationId xmlns="" xmlns:a16="http://schemas.microsoft.com/office/drawing/2014/main" id="{BA30EC75-1939-4290-9C25-8291885EEF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6881" y="5329020"/>
            <a:ext cx="338238" cy="41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a:extLst>
              <a:ext uri="{FF2B5EF4-FFF2-40B4-BE49-F238E27FC236}">
                <a16:creationId xmlns="" xmlns:a16="http://schemas.microsoft.com/office/drawing/2014/main" id="{5493628B-6067-4EAC-B270-9E90CB4FDE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3179" y="4891982"/>
            <a:ext cx="338238" cy="41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53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P spid="10" grpId="0"/>
      <p:bldP spid="11"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857</Words>
  <Application>Microsoft Office PowerPoint</Application>
  <PresentationFormat>Panorámica</PresentationFormat>
  <Paragraphs>129</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Calibri</vt:lpstr>
      <vt:lpstr>Calibri Light</vt:lpstr>
      <vt:lpstr>Cambria Math</vt:lpstr>
      <vt:lpstr>Times New Roman</vt:lpstr>
      <vt:lpstr>Tema de Office</vt:lpstr>
      <vt:lpstr>Multiplicación de fracciones…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Multiplicación de fracciones</dc:title>
  <dc:creator>Carlos Elias Castro Díaz</dc:creator>
  <cp:lastModifiedBy>Ivonne Nofal</cp:lastModifiedBy>
  <cp:revision>28</cp:revision>
  <dcterms:created xsi:type="dcterms:W3CDTF">2020-09-27T00:51:34Z</dcterms:created>
  <dcterms:modified xsi:type="dcterms:W3CDTF">2020-11-19T21:15:08Z</dcterms:modified>
</cp:coreProperties>
</file>