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6" r:id="rId8"/>
    <p:sldId id="262" r:id="rId9"/>
    <p:sldId id="263" r:id="rId10"/>
    <p:sldId id="264" r:id="rId11"/>
    <p:sldId id="265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38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05EB78-25AE-40A5-9E61-2CAEE58C26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5712654-D210-4A5B-9D81-7081ABE474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C50342-6F04-477C-9CFA-45390CD5B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DBFDB-6CA0-4FFE-A95F-706795B50F85}" type="datetimeFigureOut">
              <a:rPr lang="es-CL" smtClean="0"/>
              <a:t>15-04-2020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896552-2188-48D9-973A-B509380F3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6A434B-144A-4511-B8FD-9F514CCB9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B8D7-9763-42C1-8C91-2FD7CC540CD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3419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73A1B3-9794-4620-8D79-4132184F6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4C9E36E-DF2E-4089-9F48-3F85B43682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9DCAFF-787D-475F-A843-9DE679411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DBFDB-6CA0-4FFE-A95F-706795B50F85}" type="datetimeFigureOut">
              <a:rPr lang="es-CL" smtClean="0"/>
              <a:t>15-04-2020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D26230D-6BB7-4E77-8AC2-58C193871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F15152B-3B6C-49C0-90DB-2ECB7FA4D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B8D7-9763-42C1-8C91-2FD7CC540CD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359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34DCBCF-161E-4FF4-9FA9-C42E6A6CC4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3DDC37C-5DD9-4109-8256-65F9C19BEB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5E06BC8-3BCE-4060-9DCF-AFC7B4E5E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DBFDB-6CA0-4FFE-A95F-706795B50F85}" type="datetimeFigureOut">
              <a:rPr lang="es-CL" smtClean="0"/>
              <a:t>15-04-2020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955A3B-E25B-4718-A8E0-FFA4FE774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339892-00F8-4389-AC56-46B4288F1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B8D7-9763-42C1-8C91-2FD7CC540CD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2235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2A15E4-A9EA-4651-A05E-C671D206A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602314-0B26-4FB6-A0E9-27300B95F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DB3DC0-52F1-4D62-BDD2-069C8AA58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DBFDB-6CA0-4FFE-A95F-706795B50F85}" type="datetimeFigureOut">
              <a:rPr lang="es-CL" smtClean="0"/>
              <a:t>15-04-2020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1CE4C7-F19B-4E30-B1D3-22073A909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37AEADF-41FC-4C31-85ED-D2150396D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B8D7-9763-42C1-8C91-2FD7CC540CD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6920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83AA76-269C-4B51-9B35-A9348D1DA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D02EE63-08F2-4A1B-BF03-0CBC4AA323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AAAA304-BBE2-4313-A4C0-D5F306D5C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DBFDB-6CA0-4FFE-A95F-706795B50F85}" type="datetimeFigureOut">
              <a:rPr lang="es-CL" smtClean="0"/>
              <a:t>15-04-2020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D08B6B-CE89-4B9D-8198-8FEFFEE0E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21F5A1-9308-4704-986B-6A31B6EB7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B8D7-9763-42C1-8C91-2FD7CC540CD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9065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7FD8DA-E213-4009-823D-149E33AC4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C9B03E-08DB-4B0C-B0B6-BE434733EC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73B54B9-18DD-476B-9342-39983D05D2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CEA6EC4-D34E-4BE1-8DF2-EF9C0569B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DBFDB-6CA0-4FFE-A95F-706795B50F85}" type="datetimeFigureOut">
              <a:rPr lang="es-CL" smtClean="0"/>
              <a:t>15-04-2020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745BBF1-4BB2-441B-9AA7-C46966014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393010B-3832-4126-B377-5E24085B4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B8D7-9763-42C1-8C91-2FD7CC540CD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8401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C7C2AB-B63C-41C9-8532-1D6F4C4FF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95273D7-0020-4A4D-B470-744A00E30A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B416002-38DB-4A2D-A7F1-A9CA09908B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42D2F9B-2731-4027-9433-E2484E03EE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57757D5-4A63-40EC-A228-87864D0210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D77E28B-63DE-42F9-97B5-D9FADCC23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DBFDB-6CA0-4FFE-A95F-706795B50F85}" type="datetimeFigureOut">
              <a:rPr lang="es-CL" smtClean="0"/>
              <a:t>15-04-2020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3434304-6B2B-4EE6-8344-ED15CE63A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19D31E8-CCE0-4B40-AFA1-99E64CE58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B8D7-9763-42C1-8C91-2FD7CC540CD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2030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20D9CE-9655-4F51-961B-2375C45C6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D46FF01-D49D-488D-8F0D-5F7F25975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DBFDB-6CA0-4FFE-A95F-706795B50F85}" type="datetimeFigureOut">
              <a:rPr lang="es-CL" smtClean="0"/>
              <a:t>15-04-2020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BDEAD18-0426-4FE4-9A8C-317B45E4A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4601434-D85A-488E-8635-CF6912332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B8D7-9763-42C1-8C91-2FD7CC540CD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0019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9432A76-0EF5-46F7-8D0E-39A91BD5D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DBFDB-6CA0-4FFE-A95F-706795B50F85}" type="datetimeFigureOut">
              <a:rPr lang="es-CL" smtClean="0"/>
              <a:t>15-04-2020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A987807-E956-4B00-BED4-D62D9F233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A8967CD-2ED2-483D-98FE-3A192CCBB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B8D7-9763-42C1-8C91-2FD7CC540CD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2883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59EE01-8A42-4B04-95AF-653D77633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B7D2EF-0949-4A51-8F42-7BE09C365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F851193-67A1-4DA6-8F5A-33D315EED1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22E558A-01B0-4DDA-B3BE-D7252E037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DBFDB-6CA0-4FFE-A95F-706795B50F85}" type="datetimeFigureOut">
              <a:rPr lang="es-CL" smtClean="0"/>
              <a:t>15-04-2020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1F123C-D01B-444A-9080-DD3F2A3AE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0776FD1-8D8B-4960-A9EF-F0A6B463C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B8D7-9763-42C1-8C91-2FD7CC540CD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8772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83FD03-AD6B-4648-A672-866D7602F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F0A2613-FE05-4877-B0CE-A654C19DB1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550CA87-2581-46F1-868E-DB5F5FF59D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319A361-A05D-4771-9F44-C4ADA747E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DBFDB-6CA0-4FFE-A95F-706795B50F85}" type="datetimeFigureOut">
              <a:rPr lang="es-CL" smtClean="0"/>
              <a:t>15-04-2020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E194F96-3C8D-44BF-A37B-6E882E93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6A28C91-C20F-41F4-84D1-93939E58C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B8D7-9763-42C1-8C91-2FD7CC540CD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49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F910533-51B2-4558-8F09-7BC95D566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39AF558-2A85-4A76-B3BC-7F87D788BD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A162F44-73CD-4772-8017-7E1C06E800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DBFDB-6CA0-4FFE-A95F-706795B50F85}" type="datetimeFigureOut">
              <a:rPr lang="es-CL" smtClean="0"/>
              <a:t>15-04-2020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6DAB30-5835-4CBA-BB69-60C443CD86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75F6B7-5517-4C6E-BE97-A26FEAB707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FB8D7-9763-42C1-8C91-2FD7CC540CD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3833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0" name="Rectangle 72">
            <a:extLst>
              <a:ext uri="{FF2B5EF4-FFF2-40B4-BE49-F238E27FC236}">
                <a16:creationId xmlns:a16="http://schemas.microsoft.com/office/drawing/2014/main" id="{5D1D4658-32CD-4903-BDA6-7B54EEA4ED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31" name="Freeform: Shape 74">
            <a:extLst>
              <a:ext uri="{FF2B5EF4-FFF2-40B4-BE49-F238E27FC236}">
                <a16:creationId xmlns:a16="http://schemas.microsoft.com/office/drawing/2014/main" id="{7A29A97C-0C3C-4F06-9CA4-68DFD1CE4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0886" y="983228"/>
            <a:ext cx="8301112" cy="5874772"/>
          </a:xfrm>
          <a:custGeom>
            <a:avLst/>
            <a:gdLst>
              <a:gd name="connsiteX0" fmla="*/ 3607511 w 8301112"/>
              <a:gd name="connsiteY0" fmla="*/ 0 h 5874772"/>
              <a:gd name="connsiteX1" fmla="*/ 8106431 w 8301112"/>
              <a:gd name="connsiteY1" fmla="*/ 0 h 5874772"/>
              <a:gd name="connsiteX2" fmla="*/ 8301112 w 8301112"/>
              <a:gd name="connsiteY2" fmla="*/ 0 h 5874772"/>
              <a:gd name="connsiteX3" fmla="*/ 8301112 w 8301112"/>
              <a:gd name="connsiteY3" fmla="*/ 5874772 h 5874772"/>
              <a:gd name="connsiteX4" fmla="*/ 27685 w 8301112"/>
              <a:gd name="connsiteY4" fmla="*/ 5874772 h 5874772"/>
              <a:gd name="connsiteX5" fmla="*/ 24376 w 8301112"/>
              <a:gd name="connsiteY5" fmla="*/ 5862584 h 5874772"/>
              <a:gd name="connsiteX6" fmla="*/ 97502 w 8301112"/>
              <a:gd name="connsiteY6" fmla="*/ 5167850 h 5874772"/>
              <a:gd name="connsiteX7" fmla="*/ 2827510 w 8301112"/>
              <a:gd name="connsiteY7" fmla="*/ 438782 h 5874772"/>
              <a:gd name="connsiteX8" fmla="*/ 3607511 w 8301112"/>
              <a:gd name="connsiteY8" fmla="*/ 0 h 5874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01112" h="5874772">
                <a:moveTo>
                  <a:pt x="3607511" y="0"/>
                </a:moveTo>
                <a:cubicBezTo>
                  <a:pt x="3607511" y="0"/>
                  <a:pt x="3607511" y="0"/>
                  <a:pt x="8106431" y="0"/>
                </a:cubicBezTo>
                <a:lnTo>
                  <a:pt x="8301112" y="0"/>
                </a:lnTo>
                <a:lnTo>
                  <a:pt x="8301112" y="5874772"/>
                </a:lnTo>
                <a:lnTo>
                  <a:pt x="27685" y="5874772"/>
                </a:lnTo>
                <a:lnTo>
                  <a:pt x="24376" y="5862584"/>
                </a:lnTo>
                <a:cubicBezTo>
                  <a:pt x="-24375" y="5631005"/>
                  <a:pt x="0" y="5362863"/>
                  <a:pt x="97502" y="5167850"/>
                </a:cubicBezTo>
                <a:cubicBezTo>
                  <a:pt x="97502" y="5167850"/>
                  <a:pt x="97502" y="5167850"/>
                  <a:pt x="2827510" y="438782"/>
                </a:cubicBezTo>
                <a:cubicBezTo>
                  <a:pt x="2973760" y="195014"/>
                  <a:pt x="3331265" y="0"/>
                  <a:pt x="3607511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32" name="Freeform: Shape 76">
            <a:extLst>
              <a:ext uri="{FF2B5EF4-FFF2-40B4-BE49-F238E27FC236}">
                <a16:creationId xmlns:a16="http://schemas.microsoft.com/office/drawing/2014/main" id="{801292C1-8B12-4AF2-9B59-8851A132E5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360023"/>
            <a:ext cx="5342806" cy="4453168"/>
          </a:xfrm>
          <a:custGeom>
            <a:avLst/>
            <a:gdLst>
              <a:gd name="connsiteX0" fmla="*/ 313737 w 5342806"/>
              <a:gd name="connsiteY0" fmla="*/ 2699726 h 4453168"/>
              <a:gd name="connsiteX1" fmla="*/ 775980 w 5342806"/>
              <a:gd name="connsiteY1" fmla="*/ 2699726 h 4453168"/>
              <a:gd name="connsiteX2" fmla="*/ 846865 w 5342806"/>
              <a:gd name="connsiteY2" fmla="*/ 2741502 h 4453168"/>
              <a:gd name="connsiteX3" fmla="*/ 1078485 w 5342806"/>
              <a:gd name="connsiteY3" fmla="*/ 3140369 h 4453168"/>
              <a:gd name="connsiteX4" fmla="*/ 1078485 w 5342806"/>
              <a:gd name="connsiteY4" fmla="*/ 3221933 h 4453168"/>
              <a:gd name="connsiteX5" fmla="*/ 846865 w 5342806"/>
              <a:gd name="connsiteY5" fmla="*/ 3620799 h 4453168"/>
              <a:gd name="connsiteX6" fmla="*/ 775980 w 5342806"/>
              <a:gd name="connsiteY6" fmla="*/ 3662576 h 4453168"/>
              <a:gd name="connsiteX7" fmla="*/ 313737 w 5342806"/>
              <a:gd name="connsiteY7" fmla="*/ 3662576 h 4453168"/>
              <a:gd name="connsiteX8" fmla="*/ 241855 w 5342806"/>
              <a:gd name="connsiteY8" fmla="*/ 3620799 h 4453168"/>
              <a:gd name="connsiteX9" fmla="*/ 11232 w 5342806"/>
              <a:gd name="connsiteY9" fmla="*/ 3221933 h 4453168"/>
              <a:gd name="connsiteX10" fmla="*/ 11232 w 5342806"/>
              <a:gd name="connsiteY10" fmla="*/ 3140369 h 4453168"/>
              <a:gd name="connsiteX11" fmla="*/ 241855 w 5342806"/>
              <a:gd name="connsiteY11" fmla="*/ 2741502 h 4453168"/>
              <a:gd name="connsiteX12" fmla="*/ 313737 w 5342806"/>
              <a:gd name="connsiteY12" fmla="*/ 2699726 h 4453168"/>
              <a:gd name="connsiteX13" fmla="*/ 2150770 w 5342806"/>
              <a:gd name="connsiteY13" fmla="*/ 492430 h 4453168"/>
              <a:gd name="connsiteX14" fmla="*/ 2388454 w 5342806"/>
              <a:gd name="connsiteY14" fmla="*/ 492430 h 4453168"/>
              <a:gd name="connsiteX15" fmla="*/ 2416181 w 5342806"/>
              <a:gd name="connsiteY15" fmla="*/ 492430 h 4453168"/>
              <a:gd name="connsiteX16" fmla="*/ 2442639 w 5342806"/>
              <a:gd name="connsiteY16" fmla="*/ 537992 h 4453168"/>
              <a:gd name="connsiteX17" fmla="*/ 2572233 w 5342806"/>
              <a:gd name="connsiteY17" fmla="*/ 761161 h 4453168"/>
              <a:gd name="connsiteX18" fmla="*/ 2572233 w 5342806"/>
              <a:gd name="connsiteY18" fmla="*/ 886078 h 4453168"/>
              <a:gd name="connsiteX19" fmla="*/ 2217501 w 5342806"/>
              <a:gd name="connsiteY19" fmla="*/ 1496950 h 4453168"/>
              <a:gd name="connsiteX20" fmla="*/ 2108941 w 5342806"/>
              <a:gd name="connsiteY20" fmla="*/ 1560931 h 4453168"/>
              <a:gd name="connsiteX21" fmla="*/ 1401007 w 5342806"/>
              <a:gd name="connsiteY21" fmla="*/ 1560931 h 4453168"/>
              <a:gd name="connsiteX22" fmla="*/ 1367679 w 5342806"/>
              <a:gd name="connsiteY22" fmla="*/ 1556504 h 4453168"/>
              <a:gd name="connsiteX23" fmla="*/ 1344756 w 5342806"/>
              <a:gd name="connsiteY23" fmla="*/ 1546893 h 4453168"/>
              <a:gd name="connsiteX24" fmla="*/ 1358765 w 5342806"/>
              <a:gd name="connsiteY24" fmla="*/ 1522665 h 4453168"/>
              <a:gd name="connsiteX25" fmla="*/ 1855078 w 5342806"/>
              <a:gd name="connsiteY25" fmla="*/ 664281 h 4453168"/>
              <a:gd name="connsiteX26" fmla="*/ 2150770 w 5342806"/>
              <a:gd name="connsiteY26" fmla="*/ 492430 h 4453168"/>
              <a:gd name="connsiteX27" fmla="*/ 1359084 w 5342806"/>
              <a:gd name="connsiteY27" fmla="*/ 0 h 4453168"/>
              <a:gd name="connsiteX28" fmla="*/ 2157630 w 5342806"/>
              <a:gd name="connsiteY28" fmla="*/ 0 h 4453168"/>
              <a:gd name="connsiteX29" fmla="*/ 2280085 w 5342806"/>
              <a:gd name="connsiteY29" fmla="*/ 72172 h 4453168"/>
              <a:gd name="connsiteX30" fmla="*/ 2494708 w 5342806"/>
              <a:gd name="connsiteY30" fmla="*/ 441767 h 4453168"/>
              <a:gd name="connsiteX31" fmla="*/ 2518954 w 5342806"/>
              <a:gd name="connsiteY31" fmla="*/ 483519 h 4453168"/>
              <a:gd name="connsiteX32" fmla="*/ 2499877 w 5342806"/>
              <a:gd name="connsiteY32" fmla="*/ 483519 h 4453168"/>
              <a:gd name="connsiteX33" fmla="*/ 2409708 w 5342806"/>
              <a:gd name="connsiteY33" fmla="*/ 483519 h 4453168"/>
              <a:gd name="connsiteX34" fmla="*/ 2370537 w 5342806"/>
              <a:gd name="connsiteY34" fmla="*/ 416064 h 4453168"/>
              <a:gd name="connsiteX35" fmla="*/ 2220885 w 5342806"/>
              <a:gd name="connsiteY35" fmla="*/ 158353 h 4453168"/>
              <a:gd name="connsiteX36" fmla="*/ 2112324 w 5342806"/>
              <a:gd name="connsiteY36" fmla="*/ 94371 h 4453168"/>
              <a:gd name="connsiteX37" fmla="*/ 1404390 w 5342806"/>
              <a:gd name="connsiteY37" fmla="*/ 94371 h 4453168"/>
              <a:gd name="connsiteX38" fmla="*/ 1294301 w 5342806"/>
              <a:gd name="connsiteY38" fmla="*/ 158353 h 4453168"/>
              <a:gd name="connsiteX39" fmla="*/ 941098 w 5342806"/>
              <a:gd name="connsiteY39" fmla="*/ 769224 h 4453168"/>
              <a:gd name="connsiteX40" fmla="*/ 941098 w 5342806"/>
              <a:gd name="connsiteY40" fmla="*/ 894141 h 4453168"/>
              <a:gd name="connsiteX41" fmla="*/ 1294301 w 5342806"/>
              <a:gd name="connsiteY41" fmla="*/ 1505013 h 4453168"/>
              <a:gd name="connsiteX42" fmla="*/ 1340745 w 5342806"/>
              <a:gd name="connsiteY42" fmla="*/ 1551856 h 4453168"/>
              <a:gd name="connsiteX43" fmla="*/ 1346119 w 5342806"/>
              <a:gd name="connsiteY43" fmla="*/ 1554109 h 4453168"/>
              <a:gd name="connsiteX44" fmla="*/ 1317310 w 5342806"/>
              <a:gd name="connsiteY44" fmla="*/ 1603934 h 4453168"/>
              <a:gd name="connsiteX45" fmla="*/ 1295884 w 5342806"/>
              <a:gd name="connsiteY45" fmla="*/ 1640991 h 4453168"/>
              <a:gd name="connsiteX46" fmla="*/ 1318107 w 5342806"/>
              <a:gd name="connsiteY46" fmla="*/ 1650309 h 4453168"/>
              <a:gd name="connsiteX47" fmla="*/ 1355700 w 5342806"/>
              <a:gd name="connsiteY47" fmla="*/ 1655302 h 4453168"/>
              <a:gd name="connsiteX48" fmla="*/ 2154247 w 5342806"/>
              <a:gd name="connsiteY48" fmla="*/ 1655302 h 4453168"/>
              <a:gd name="connsiteX49" fmla="*/ 2276701 w 5342806"/>
              <a:gd name="connsiteY49" fmla="*/ 1583132 h 4453168"/>
              <a:gd name="connsiteX50" fmla="*/ 2676837 w 5342806"/>
              <a:gd name="connsiteY50" fmla="*/ 894072 h 4453168"/>
              <a:gd name="connsiteX51" fmla="*/ 2676837 w 5342806"/>
              <a:gd name="connsiteY51" fmla="*/ 753167 h 4453168"/>
              <a:gd name="connsiteX52" fmla="*/ 2544761 w 5342806"/>
              <a:gd name="connsiteY52" fmla="*/ 525724 h 4453168"/>
              <a:gd name="connsiteX53" fmla="*/ 2525427 w 5342806"/>
              <a:gd name="connsiteY53" fmla="*/ 492430 h 4453168"/>
              <a:gd name="connsiteX54" fmla="*/ 2614995 w 5342806"/>
              <a:gd name="connsiteY54" fmla="*/ 492430 h 4453168"/>
              <a:gd name="connsiteX55" fmla="*/ 4052233 w 5342806"/>
              <a:gd name="connsiteY55" fmla="*/ 492430 h 4453168"/>
              <a:gd name="connsiteX56" fmla="*/ 4343819 w 5342806"/>
              <a:gd name="connsiteY56" fmla="*/ 664281 h 4453168"/>
              <a:gd name="connsiteX57" fmla="*/ 5296604 w 5342806"/>
              <a:gd name="connsiteY57" fmla="*/ 2305041 h 4453168"/>
              <a:gd name="connsiteX58" fmla="*/ 5296604 w 5342806"/>
              <a:gd name="connsiteY58" fmla="*/ 2640558 h 4453168"/>
              <a:gd name="connsiteX59" fmla="*/ 4343819 w 5342806"/>
              <a:gd name="connsiteY59" fmla="*/ 4281318 h 4453168"/>
              <a:gd name="connsiteX60" fmla="*/ 4052233 w 5342806"/>
              <a:gd name="connsiteY60" fmla="*/ 4453168 h 4453168"/>
              <a:gd name="connsiteX61" fmla="*/ 2150770 w 5342806"/>
              <a:gd name="connsiteY61" fmla="*/ 4453168 h 4453168"/>
              <a:gd name="connsiteX62" fmla="*/ 1855078 w 5342806"/>
              <a:gd name="connsiteY62" fmla="*/ 4281318 h 4453168"/>
              <a:gd name="connsiteX63" fmla="*/ 906399 w 5342806"/>
              <a:gd name="connsiteY63" fmla="*/ 2640558 h 4453168"/>
              <a:gd name="connsiteX64" fmla="*/ 906399 w 5342806"/>
              <a:gd name="connsiteY64" fmla="*/ 2305041 h 4453168"/>
              <a:gd name="connsiteX65" fmla="*/ 1258651 w 5342806"/>
              <a:gd name="connsiteY65" fmla="*/ 1695815 h 4453168"/>
              <a:gd name="connsiteX66" fmla="*/ 1288338 w 5342806"/>
              <a:gd name="connsiteY66" fmla="*/ 1644472 h 4453168"/>
              <a:gd name="connsiteX67" fmla="*/ 1287293 w 5342806"/>
              <a:gd name="connsiteY67" fmla="*/ 1644034 h 4453168"/>
              <a:gd name="connsiteX68" fmla="*/ 1234904 w 5342806"/>
              <a:gd name="connsiteY68" fmla="*/ 1591195 h 4453168"/>
              <a:gd name="connsiteX69" fmla="*/ 836494 w 5342806"/>
              <a:gd name="connsiteY69" fmla="*/ 902135 h 4453168"/>
              <a:gd name="connsiteX70" fmla="*/ 836494 w 5342806"/>
              <a:gd name="connsiteY70" fmla="*/ 761230 h 4453168"/>
              <a:gd name="connsiteX71" fmla="*/ 1234904 w 5342806"/>
              <a:gd name="connsiteY71" fmla="*/ 72172 h 4453168"/>
              <a:gd name="connsiteX72" fmla="*/ 1359084 w 5342806"/>
              <a:gd name="connsiteY72" fmla="*/ 0 h 4453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5342806" h="4453168">
                <a:moveTo>
                  <a:pt x="313737" y="2699726"/>
                </a:moveTo>
                <a:cubicBezTo>
                  <a:pt x="313737" y="2699726"/>
                  <a:pt x="313737" y="2699726"/>
                  <a:pt x="775980" y="2699726"/>
                </a:cubicBezTo>
                <a:cubicBezTo>
                  <a:pt x="804933" y="2699726"/>
                  <a:pt x="832887" y="2715641"/>
                  <a:pt x="846865" y="2741502"/>
                </a:cubicBezTo>
                <a:cubicBezTo>
                  <a:pt x="846865" y="2741502"/>
                  <a:pt x="846865" y="2741502"/>
                  <a:pt x="1078485" y="3140369"/>
                </a:cubicBezTo>
                <a:cubicBezTo>
                  <a:pt x="1093461" y="3165236"/>
                  <a:pt x="1093461" y="3197066"/>
                  <a:pt x="1078485" y="3221933"/>
                </a:cubicBezTo>
                <a:cubicBezTo>
                  <a:pt x="1078485" y="3221933"/>
                  <a:pt x="1078485" y="3221933"/>
                  <a:pt x="846865" y="3620799"/>
                </a:cubicBezTo>
                <a:cubicBezTo>
                  <a:pt x="832887" y="3646661"/>
                  <a:pt x="804933" y="3662576"/>
                  <a:pt x="775980" y="3662576"/>
                </a:cubicBezTo>
                <a:cubicBezTo>
                  <a:pt x="775980" y="3662576"/>
                  <a:pt x="775980" y="3662576"/>
                  <a:pt x="313737" y="3662576"/>
                </a:cubicBezTo>
                <a:cubicBezTo>
                  <a:pt x="283786" y="3662576"/>
                  <a:pt x="256830" y="3646661"/>
                  <a:pt x="241855" y="3620799"/>
                </a:cubicBezTo>
                <a:cubicBezTo>
                  <a:pt x="241855" y="3620799"/>
                  <a:pt x="241855" y="3620799"/>
                  <a:pt x="11232" y="3221933"/>
                </a:cubicBezTo>
                <a:cubicBezTo>
                  <a:pt x="-3743" y="3197066"/>
                  <a:pt x="-3743" y="3165236"/>
                  <a:pt x="11232" y="3140369"/>
                </a:cubicBezTo>
                <a:cubicBezTo>
                  <a:pt x="11232" y="3140369"/>
                  <a:pt x="11232" y="3140369"/>
                  <a:pt x="241855" y="2741502"/>
                </a:cubicBezTo>
                <a:cubicBezTo>
                  <a:pt x="256830" y="2715641"/>
                  <a:pt x="283786" y="2699726"/>
                  <a:pt x="313737" y="2699726"/>
                </a:cubicBezTo>
                <a:close/>
                <a:moveTo>
                  <a:pt x="2150770" y="492430"/>
                </a:moveTo>
                <a:cubicBezTo>
                  <a:pt x="2150770" y="492430"/>
                  <a:pt x="2150770" y="492430"/>
                  <a:pt x="2388454" y="492430"/>
                </a:cubicBezTo>
                <a:lnTo>
                  <a:pt x="2416181" y="492430"/>
                </a:lnTo>
                <a:lnTo>
                  <a:pt x="2442639" y="537992"/>
                </a:lnTo>
                <a:cubicBezTo>
                  <a:pt x="2479480" y="601434"/>
                  <a:pt x="2522349" y="675258"/>
                  <a:pt x="2572233" y="761161"/>
                </a:cubicBezTo>
                <a:cubicBezTo>
                  <a:pt x="2595168" y="799246"/>
                  <a:pt x="2595168" y="847994"/>
                  <a:pt x="2572233" y="886078"/>
                </a:cubicBezTo>
                <a:cubicBezTo>
                  <a:pt x="2572233" y="886078"/>
                  <a:pt x="2572233" y="886078"/>
                  <a:pt x="2217501" y="1496950"/>
                </a:cubicBezTo>
                <a:cubicBezTo>
                  <a:pt x="2196094" y="1536558"/>
                  <a:pt x="2153283" y="1560931"/>
                  <a:pt x="2108941" y="1560931"/>
                </a:cubicBezTo>
                <a:cubicBezTo>
                  <a:pt x="2108941" y="1560931"/>
                  <a:pt x="2108941" y="1560931"/>
                  <a:pt x="1401007" y="1560931"/>
                </a:cubicBezTo>
                <a:cubicBezTo>
                  <a:pt x="1389539" y="1560931"/>
                  <a:pt x="1378359" y="1559408"/>
                  <a:pt x="1367679" y="1556504"/>
                </a:cubicBezTo>
                <a:lnTo>
                  <a:pt x="1344756" y="1546893"/>
                </a:lnTo>
                <a:lnTo>
                  <a:pt x="1358765" y="1522665"/>
                </a:lnTo>
                <a:cubicBezTo>
                  <a:pt x="1485427" y="1303600"/>
                  <a:pt x="1647555" y="1023197"/>
                  <a:pt x="1855078" y="664281"/>
                </a:cubicBezTo>
                <a:cubicBezTo>
                  <a:pt x="1916680" y="557897"/>
                  <a:pt x="2027565" y="492430"/>
                  <a:pt x="2150770" y="492430"/>
                </a:cubicBezTo>
                <a:close/>
                <a:moveTo>
                  <a:pt x="1359084" y="0"/>
                </a:moveTo>
                <a:cubicBezTo>
                  <a:pt x="1359084" y="0"/>
                  <a:pt x="1359084" y="0"/>
                  <a:pt x="2157630" y="0"/>
                </a:cubicBezTo>
                <a:cubicBezTo>
                  <a:pt x="2207647" y="0"/>
                  <a:pt x="2255938" y="27495"/>
                  <a:pt x="2280085" y="72172"/>
                </a:cubicBezTo>
                <a:cubicBezTo>
                  <a:pt x="2280085" y="72172"/>
                  <a:pt x="2280085" y="72172"/>
                  <a:pt x="2494708" y="441767"/>
                </a:cubicBezTo>
                <a:lnTo>
                  <a:pt x="2518954" y="483519"/>
                </a:lnTo>
                <a:lnTo>
                  <a:pt x="2499877" y="483519"/>
                </a:lnTo>
                <a:lnTo>
                  <a:pt x="2409708" y="483519"/>
                </a:lnTo>
                <a:lnTo>
                  <a:pt x="2370537" y="416064"/>
                </a:lnTo>
                <a:cubicBezTo>
                  <a:pt x="2220885" y="158353"/>
                  <a:pt x="2220885" y="158353"/>
                  <a:pt x="2220885" y="158353"/>
                </a:cubicBezTo>
                <a:cubicBezTo>
                  <a:pt x="2199478" y="118745"/>
                  <a:pt x="2156666" y="94371"/>
                  <a:pt x="2112324" y="94371"/>
                </a:cubicBezTo>
                <a:cubicBezTo>
                  <a:pt x="1404390" y="94371"/>
                  <a:pt x="1404390" y="94371"/>
                  <a:pt x="1404390" y="94371"/>
                </a:cubicBezTo>
                <a:cubicBezTo>
                  <a:pt x="1358520" y="94371"/>
                  <a:pt x="1317236" y="118745"/>
                  <a:pt x="1294301" y="158353"/>
                </a:cubicBezTo>
                <a:cubicBezTo>
                  <a:pt x="941098" y="769224"/>
                  <a:pt x="941098" y="769224"/>
                  <a:pt x="941098" y="769224"/>
                </a:cubicBezTo>
                <a:cubicBezTo>
                  <a:pt x="918163" y="807309"/>
                  <a:pt x="918163" y="856057"/>
                  <a:pt x="941098" y="894141"/>
                </a:cubicBezTo>
                <a:cubicBezTo>
                  <a:pt x="1294301" y="1505013"/>
                  <a:pt x="1294301" y="1505013"/>
                  <a:pt x="1294301" y="1505013"/>
                </a:cubicBezTo>
                <a:cubicBezTo>
                  <a:pt x="1305769" y="1524817"/>
                  <a:pt x="1321823" y="1540812"/>
                  <a:pt x="1340745" y="1551856"/>
                </a:cubicBezTo>
                <a:lnTo>
                  <a:pt x="1346119" y="1554109"/>
                </a:lnTo>
                <a:lnTo>
                  <a:pt x="1317310" y="1603934"/>
                </a:lnTo>
                <a:lnTo>
                  <a:pt x="1295884" y="1640991"/>
                </a:lnTo>
                <a:lnTo>
                  <a:pt x="1318107" y="1650309"/>
                </a:lnTo>
                <a:cubicBezTo>
                  <a:pt x="1330154" y="1653584"/>
                  <a:pt x="1342766" y="1655302"/>
                  <a:pt x="1355700" y="1655302"/>
                </a:cubicBezTo>
                <a:cubicBezTo>
                  <a:pt x="2154247" y="1655302"/>
                  <a:pt x="2154247" y="1655302"/>
                  <a:pt x="2154247" y="1655302"/>
                </a:cubicBezTo>
                <a:cubicBezTo>
                  <a:pt x="2204264" y="1655302"/>
                  <a:pt x="2252555" y="1627810"/>
                  <a:pt x="2276701" y="1583132"/>
                </a:cubicBezTo>
                <a:cubicBezTo>
                  <a:pt x="2676837" y="894072"/>
                  <a:pt x="2676837" y="894072"/>
                  <a:pt x="2676837" y="894072"/>
                </a:cubicBezTo>
                <a:cubicBezTo>
                  <a:pt x="2702708" y="851114"/>
                  <a:pt x="2702708" y="796127"/>
                  <a:pt x="2676837" y="753167"/>
                </a:cubicBezTo>
                <a:cubicBezTo>
                  <a:pt x="2626820" y="667035"/>
                  <a:pt x="2583056" y="591669"/>
                  <a:pt x="2544761" y="525724"/>
                </a:cubicBezTo>
                <a:lnTo>
                  <a:pt x="2525427" y="492430"/>
                </a:lnTo>
                <a:lnTo>
                  <a:pt x="2614995" y="492430"/>
                </a:lnTo>
                <a:cubicBezTo>
                  <a:pt x="2893530" y="492430"/>
                  <a:pt x="3339185" y="492430"/>
                  <a:pt x="4052233" y="492430"/>
                </a:cubicBezTo>
                <a:cubicBezTo>
                  <a:pt x="4171332" y="492430"/>
                  <a:pt x="4286323" y="557897"/>
                  <a:pt x="4343819" y="664281"/>
                </a:cubicBezTo>
                <a:cubicBezTo>
                  <a:pt x="4343819" y="664281"/>
                  <a:pt x="4343819" y="664281"/>
                  <a:pt x="5296604" y="2305041"/>
                </a:cubicBezTo>
                <a:cubicBezTo>
                  <a:pt x="5358207" y="2407332"/>
                  <a:pt x="5358207" y="2538266"/>
                  <a:pt x="5296604" y="2640558"/>
                </a:cubicBezTo>
                <a:cubicBezTo>
                  <a:pt x="5296604" y="2640558"/>
                  <a:pt x="5296604" y="2640558"/>
                  <a:pt x="4343819" y="4281318"/>
                </a:cubicBezTo>
                <a:cubicBezTo>
                  <a:pt x="4286323" y="4387702"/>
                  <a:pt x="4171332" y="4453168"/>
                  <a:pt x="4052233" y="4453168"/>
                </a:cubicBezTo>
                <a:cubicBezTo>
                  <a:pt x="4052233" y="4453168"/>
                  <a:pt x="4052233" y="4453168"/>
                  <a:pt x="2150770" y="4453168"/>
                </a:cubicBezTo>
                <a:cubicBezTo>
                  <a:pt x="2027565" y="4453168"/>
                  <a:pt x="1916680" y="4387702"/>
                  <a:pt x="1855078" y="4281318"/>
                </a:cubicBezTo>
                <a:cubicBezTo>
                  <a:pt x="1855078" y="4281318"/>
                  <a:pt x="1855078" y="4281318"/>
                  <a:pt x="906399" y="2640558"/>
                </a:cubicBezTo>
                <a:cubicBezTo>
                  <a:pt x="844796" y="2538266"/>
                  <a:pt x="844796" y="2407332"/>
                  <a:pt x="906399" y="2305041"/>
                </a:cubicBezTo>
                <a:cubicBezTo>
                  <a:pt x="906399" y="2305041"/>
                  <a:pt x="906399" y="2305041"/>
                  <a:pt x="1258651" y="1695815"/>
                </a:cubicBezTo>
                <a:lnTo>
                  <a:pt x="1288338" y="1644472"/>
                </a:lnTo>
                <a:lnTo>
                  <a:pt x="1287293" y="1644034"/>
                </a:lnTo>
                <a:cubicBezTo>
                  <a:pt x="1265949" y="1631576"/>
                  <a:pt x="1247840" y="1613534"/>
                  <a:pt x="1234904" y="1591195"/>
                </a:cubicBezTo>
                <a:cubicBezTo>
                  <a:pt x="1234904" y="1591195"/>
                  <a:pt x="1234904" y="1591195"/>
                  <a:pt x="836494" y="902135"/>
                </a:cubicBezTo>
                <a:cubicBezTo>
                  <a:pt x="810622" y="859177"/>
                  <a:pt x="810622" y="804190"/>
                  <a:pt x="836494" y="761230"/>
                </a:cubicBezTo>
                <a:cubicBezTo>
                  <a:pt x="836494" y="761230"/>
                  <a:pt x="836494" y="761230"/>
                  <a:pt x="1234904" y="72172"/>
                </a:cubicBezTo>
                <a:cubicBezTo>
                  <a:pt x="1260775" y="27495"/>
                  <a:pt x="1307343" y="0"/>
                  <a:pt x="1359084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 descr="Multiplicación por Descomposición - YouTube">
            <a:extLst>
              <a:ext uri="{FF2B5EF4-FFF2-40B4-BE49-F238E27FC236}">
                <a16:creationId xmlns:a16="http://schemas.microsoft.com/office/drawing/2014/main" id="{1DD2776F-C953-407C-BC37-7F196D5ED3C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4" b="18041"/>
          <a:stretch/>
        </p:blipFill>
        <p:spPr bwMode="auto">
          <a:xfrm>
            <a:off x="2066926" y="1851014"/>
            <a:ext cx="2531002" cy="2069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ropiedad distributiva de la multiplicación">
            <a:extLst>
              <a:ext uri="{FF2B5EF4-FFF2-40B4-BE49-F238E27FC236}">
                <a16:creationId xmlns:a16="http://schemas.microsoft.com/office/drawing/2014/main" id="{1C733010-37CA-4331-A335-F2FA820A611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 bwMode="auto">
          <a:xfrm>
            <a:off x="6598221" y="2426921"/>
            <a:ext cx="5096955" cy="286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3AB790B1-9697-48B3-BCCB-32DBA2DAB8A5}"/>
              </a:ext>
            </a:extLst>
          </p:cNvPr>
          <p:cNvSpPr txBox="1"/>
          <p:nvPr/>
        </p:nvSpPr>
        <p:spPr>
          <a:xfrm>
            <a:off x="5067300" y="6172200"/>
            <a:ext cx="3209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Profesor: Carlos Castro Díaz</a:t>
            </a:r>
            <a:endParaRPr lang="es-C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3057CE1-0526-4C2D-9AD5-D9887707E7F4}"/>
              </a:ext>
            </a:extLst>
          </p:cNvPr>
          <p:cNvSpPr txBox="1"/>
          <p:nvPr/>
        </p:nvSpPr>
        <p:spPr>
          <a:xfrm>
            <a:off x="8696325" y="5293958"/>
            <a:ext cx="1733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QUINTO AÑO</a:t>
            </a:r>
            <a:endParaRPr lang="es-C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920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CuadroTexto 61">
            <a:extLst>
              <a:ext uri="{FF2B5EF4-FFF2-40B4-BE49-F238E27FC236}">
                <a16:creationId xmlns:a16="http://schemas.microsoft.com/office/drawing/2014/main" id="{24997902-F75A-4F6C-A5EA-A87C6B6E1494}"/>
              </a:ext>
            </a:extLst>
          </p:cNvPr>
          <p:cNvSpPr txBox="1"/>
          <p:nvPr/>
        </p:nvSpPr>
        <p:spPr>
          <a:xfrm>
            <a:off x="810093" y="477057"/>
            <a:ext cx="10057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Técnica para resolver la operación, a través de la propiedad distributiva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850CB677-B6A3-4297-8E15-F818D63DBAF6}"/>
              </a:ext>
            </a:extLst>
          </p:cNvPr>
          <p:cNvSpPr txBox="1"/>
          <p:nvPr/>
        </p:nvSpPr>
        <p:spPr>
          <a:xfrm>
            <a:off x="2525409" y="1086732"/>
            <a:ext cx="6473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1.- Se descompone uno de los factores, de acuerdo a  su valor posicional.</a:t>
            </a:r>
            <a:endParaRPr lang="es-CL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184DFAD3-C8CC-4937-A86F-EC73422B2B70}"/>
              </a:ext>
            </a:extLst>
          </p:cNvPr>
          <p:cNvSpPr txBox="1"/>
          <p:nvPr/>
        </p:nvSpPr>
        <p:spPr>
          <a:xfrm>
            <a:off x="2547067" y="1694941"/>
            <a:ext cx="6318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2.- Se multiplica cada valor por el otro factor en este caso 6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C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1F9960A0-3B42-4B73-99E9-C660CEE024BA}"/>
              </a:ext>
            </a:extLst>
          </p:cNvPr>
          <p:cNvSpPr txBox="1"/>
          <p:nvPr/>
        </p:nvSpPr>
        <p:spPr>
          <a:xfrm>
            <a:off x="2547771" y="2103775"/>
            <a:ext cx="7282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3.- Luego se suman los productos parciales. Esta suma corresponde al resultado o producto.</a:t>
            </a:r>
            <a:endParaRPr lang="es-CL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DAA773A6-0639-41C1-8258-CB36333FF2AC}"/>
              </a:ext>
            </a:extLst>
          </p:cNvPr>
          <p:cNvSpPr txBox="1"/>
          <p:nvPr/>
        </p:nvSpPr>
        <p:spPr>
          <a:xfrm>
            <a:off x="1716595" y="5910922"/>
            <a:ext cx="8758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Se necesitan 405 huevos en total para cumplir con el pedido</a:t>
            </a:r>
          </a:p>
        </p:txBody>
      </p:sp>
      <p:graphicFrame>
        <p:nvGraphicFramePr>
          <p:cNvPr id="67" name="Tabla 66">
            <a:extLst>
              <a:ext uri="{FF2B5EF4-FFF2-40B4-BE49-F238E27FC236}">
                <a16:creationId xmlns:a16="http://schemas.microsoft.com/office/drawing/2014/main" id="{F18334C2-44F3-495D-9B1A-648A6EFB09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8116938"/>
              </p:ext>
            </p:extLst>
          </p:nvPr>
        </p:nvGraphicFramePr>
        <p:xfrm>
          <a:off x="4384828" y="3229326"/>
          <a:ext cx="2371324" cy="1735239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185662">
                  <a:extLst>
                    <a:ext uri="{9D8B030D-6E8A-4147-A177-3AD203B41FA5}">
                      <a16:colId xmlns:a16="http://schemas.microsoft.com/office/drawing/2014/main" val="1633717771"/>
                    </a:ext>
                  </a:extLst>
                </a:gridCol>
                <a:gridCol w="1185662">
                  <a:extLst>
                    <a:ext uri="{9D8B030D-6E8A-4147-A177-3AD203B41FA5}">
                      <a16:colId xmlns:a16="http://schemas.microsoft.com/office/drawing/2014/main" val="2029077055"/>
                    </a:ext>
                  </a:extLst>
                </a:gridCol>
              </a:tblGrid>
              <a:tr h="426013">
                <a:tc gridSpan="2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294359"/>
                  </a:ext>
                </a:extLst>
              </a:tr>
              <a:tr h="426013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203068"/>
                  </a:ext>
                </a:extLst>
              </a:tr>
              <a:tr h="426013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717"/>
                  </a:ext>
                </a:extLst>
              </a:tr>
              <a:tr h="426013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726123"/>
                  </a:ext>
                </a:extLst>
              </a:tr>
            </a:tbl>
          </a:graphicData>
        </a:graphic>
      </p:graphicFrame>
      <p:sp>
        <p:nvSpPr>
          <p:cNvPr id="68" name="CuadroTexto 67">
            <a:extLst>
              <a:ext uri="{FF2B5EF4-FFF2-40B4-BE49-F238E27FC236}">
                <a16:creationId xmlns:a16="http://schemas.microsoft.com/office/drawing/2014/main" id="{958E150B-A621-4442-A36D-B15C120A98EF}"/>
              </a:ext>
            </a:extLst>
          </p:cNvPr>
          <p:cNvSpPr txBox="1"/>
          <p:nvPr/>
        </p:nvSpPr>
        <p:spPr>
          <a:xfrm>
            <a:off x="4930805" y="3229326"/>
            <a:ext cx="14603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45 •  9 = </a:t>
            </a: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1BDF6186-2C64-48EB-9E3C-6240F4DAF461}"/>
              </a:ext>
            </a:extLst>
          </p:cNvPr>
          <p:cNvSpPr txBox="1"/>
          <p:nvPr/>
        </p:nvSpPr>
        <p:spPr>
          <a:xfrm>
            <a:off x="4747086" y="3690991"/>
            <a:ext cx="603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</a:p>
        </p:txBody>
      </p:sp>
      <p:sp>
        <p:nvSpPr>
          <p:cNvPr id="70" name="CuadroTexto 69">
            <a:extLst>
              <a:ext uri="{FF2B5EF4-FFF2-40B4-BE49-F238E27FC236}">
                <a16:creationId xmlns:a16="http://schemas.microsoft.com/office/drawing/2014/main" id="{01F33CD4-5295-44F0-8242-664DC499A2DE}"/>
              </a:ext>
            </a:extLst>
          </p:cNvPr>
          <p:cNvSpPr txBox="1"/>
          <p:nvPr/>
        </p:nvSpPr>
        <p:spPr>
          <a:xfrm>
            <a:off x="4851397" y="4067014"/>
            <a:ext cx="395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F5AB64CB-ED82-44D9-884F-16AFFD16D1F5}"/>
              </a:ext>
            </a:extLst>
          </p:cNvPr>
          <p:cNvSpPr txBox="1"/>
          <p:nvPr/>
        </p:nvSpPr>
        <p:spPr>
          <a:xfrm>
            <a:off x="5748718" y="3688885"/>
            <a:ext cx="744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360</a:t>
            </a:r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id="{EE04D497-4519-4A5F-A6E0-EAC31AD258B5}"/>
              </a:ext>
            </a:extLst>
          </p:cNvPr>
          <p:cNvSpPr txBox="1"/>
          <p:nvPr/>
        </p:nvSpPr>
        <p:spPr>
          <a:xfrm>
            <a:off x="5838627" y="4098504"/>
            <a:ext cx="603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</a:p>
        </p:txBody>
      </p:sp>
      <p:sp>
        <p:nvSpPr>
          <p:cNvPr id="73" name="CuadroTexto 72">
            <a:extLst>
              <a:ext uri="{FF2B5EF4-FFF2-40B4-BE49-F238E27FC236}">
                <a16:creationId xmlns:a16="http://schemas.microsoft.com/office/drawing/2014/main" id="{5F23B58A-B87D-49A8-AA79-7C62A873ECAF}"/>
              </a:ext>
            </a:extLst>
          </p:cNvPr>
          <p:cNvSpPr txBox="1"/>
          <p:nvPr/>
        </p:nvSpPr>
        <p:spPr>
          <a:xfrm>
            <a:off x="5728337" y="4539690"/>
            <a:ext cx="7652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405</a:t>
            </a:r>
          </a:p>
        </p:txBody>
      </p:sp>
      <p:sp>
        <p:nvSpPr>
          <p:cNvPr id="74" name="Cerrar llave 73">
            <a:extLst>
              <a:ext uri="{FF2B5EF4-FFF2-40B4-BE49-F238E27FC236}">
                <a16:creationId xmlns:a16="http://schemas.microsoft.com/office/drawing/2014/main" id="{63CC0E99-F7C1-41C1-9579-B6C1EAECF1E0}"/>
              </a:ext>
            </a:extLst>
          </p:cNvPr>
          <p:cNvSpPr/>
          <p:nvPr/>
        </p:nvSpPr>
        <p:spPr>
          <a:xfrm>
            <a:off x="6784007" y="3712123"/>
            <a:ext cx="45719" cy="372863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5" name="Cerrar llave 74">
            <a:extLst>
              <a:ext uri="{FF2B5EF4-FFF2-40B4-BE49-F238E27FC236}">
                <a16:creationId xmlns:a16="http://schemas.microsoft.com/office/drawing/2014/main" id="{917CB136-E611-4439-BB0F-81DAFDAB5D38}"/>
              </a:ext>
            </a:extLst>
          </p:cNvPr>
          <p:cNvSpPr/>
          <p:nvPr/>
        </p:nvSpPr>
        <p:spPr>
          <a:xfrm>
            <a:off x="6779074" y="4155816"/>
            <a:ext cx="45719" cy="372863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6" name="Cerrar llave 75">
            <a:extLst>
              <a:ext uri="{FF2B5EF4-FFF2-40B4-BE49-F238E27FC236}">
                <a16:creationId xmlns:a16="http://schemas.microsoft.com/office/drawing/2014/main" id="{F44309C5-5F89-4AC3-B7FB-F4B1823BC09B}"/>
              </a:ext>
            </a:extLst>
          </p:cNvPr>
          <p:cNvSpPr/>
          <p:nvPr/>
        </p:nvSpPr>
        <p:spPr>
          <a:xfrm>
            <a:off x="6779075" y="4566396"/>
            <a:ext cx="45719" cy="372863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7" name="Cerrar llave 76">
            <a:extLst>
              <a:ext uri="{FF2B5EF4-FFF2-40B4-BE49-F238E27FC236}">
                <a16:creationId xmlns:a16="http://schemas.microsoft.com/office/drawing/2014/main" id="{FF613345-450C-4FB4-937E-D583C9B6E4ED}"/>
              </a:ext>
            </a:extLst>
          </p:cNvPr>
          <p:cNvSpPr/>
          <p:nvPr/>
        </p:nvSpPr>
        <p:spPr>
          <a:xfrm rot="10800000">
            <a:off x="4297068" y="3704433"/>
            <a:ext cx="87759" cy="809302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8" name="Cuadro de texto 22">
            <a:extLst>
              <a:ext uri="{FF2B5EF4-FFF2-40B4-BE49-F238E27FC236}">
                <a16:creationId xmlns:a16="http://schemas.microsoft.com/office/drawing/2014/main" id="{14F20DF0-406B-476B-8E0E-FCD41A02F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832" y="3915159"/>
            <a:ext cx="3954126" cy="3984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descomponen las 12 cajas en 10 y 2. </a:t>
            </a:r>
            <a:endParaRPr kumimoji="0" lang="es-CL" altLang="es-CL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9" name="Cuadro de texto 24">
            <a:extLst>
              <a:ext uri="{FF2B5EF4-FFF2-40B4-BE49-F238E27FC236}">
                <a16:creationId xmlns:a16="http://schemas.microsoft.com/office/drawing/2014/main" id="{57281995-0F00-42B3-B85F-8FDF644767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2152" y="3712123"/>
            <a:ext cx="4953399" cy="3286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40 bandejas con 9 huevos en cada una 40 • 9 = 360</a:t>
            </a:r>
            <a:endParaRPr kumimoji="0" lang="es-CL" altLang="es-CL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s-CL" altLang="es-CL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Cuadro de texto 24">
            <a:extLst>
              <a:ext uri="{FF2B5EF4-FFF2-40B4-BE49-F238E27FC236}">
                <a16:creationId xmlns:a16="http://schemas.microsoft.com/office/drawing/2014/main" id="{A43D1E82-A1A8-4D97-998C-764CB64C24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2152" y="4143512"/>
            <a:ext cx="4708450" cy="3286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CL" altLang="es-CL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  <a:r>
              <a:rPr kumimoji="0" lang="es-CL" altLang="es-C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bandejas con 9 huevos en cada una 5 • 9 = 45</a:t>
            </a:r>
            <a:endParaRPr kumimoji="0" lang="es-CL" altLang="es-CL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s-CL" altLang="es-CL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Cuadro de texto 31">
            <a:extLst>
              <a:ext uri="{FF2B5EF4-FFF2-40B4-BE49-F238E27FC236}">
                <a16:creationId xmlns:a16="http://schemas.microsoft.com/office/drawing/2014/main" id="{ED219EF5-8736-411B-AEF6-29415713C5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2151" y="4504242"/>
            <a:ext cx="4953399" cy="65075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Total, de huevos. Suma de los productos parciales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CL" altLang="es-CL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405</a:t>
            </a:r>
            <a:r>
              <a:rPr kumimoji="0" lang="es-CL" altLang="es-C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+ 45 = 192</a:t>
            </a:r>
            <a:endParaRPr kumimoji="0" lang="es-CL" altLang="es-CL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s-CL" altLang="es-CL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8E8AC9DB-628D-492D-B50C-54B6862AECCD}"/>
              </a:ext>
            </a:extLst>
          </p:cNvPr>
          <p:cNvSpPr/>
          <p:nvPr/>
        </p:nvSpPr>
        <p:spPr>
          <a:xfrm>
            <a:off x="1287866" y="5322929"/>
            <a:ext cx="103070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¿Cuántos huevos necesita la distribuidora para cumplir con el pedido?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3890948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4" grpId="0"/>
      <p:bldP spid="65" grpId="0"/>
      <p:bldP spid="66" grpId="0"/>
      <p:bldP spid="68" grpId="0"/>
      <p:bldP spid="69" grpId="0"/>
      <p:bldP spid="70" grpId="0"/>
      <p:bldP spid="71" grpId="0"/>
      <p:bldP spid="72" grpId="0"/>
      <p:bldP spid="73" grpId="0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92F63BA7-2E99-4F08-8C2A-52B8F055139B}"/>
              </a:ext>
            </a:extLst>
          </p:cNvPr>
          <p:cNvSpPr/>
          <p:nvPr/>
        </p:nvSpPr>
        <p:spPr>
          <a:xfrm>
            <a:off x="1108093" y="1262402"/>
            <a:ext cx="1760418" cy="4676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Problema 4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6A2B4CA6-D82E-460E-ABEE-350A180A6BE6}"/>
              </a:ext>
            </a:extLst>
          </p:cNvPr>
          <p:cNvSpPr/>
          <p:nvPr/>
        </p:nvSpPr>
        <p:spPr>
          <a:xfrm>
            <a:off x="1108093" y="1969215"/>
            <a:ext cx="9962362" cy="862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paquete contiene 36 cajas, con 12 lápices de colores en cada una de ellas. ¿Cuántos lápices hay en un paquete?  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52AC494D-1934-49A3-84E8-71CAB222A844}"/>
              </a:ext>
            </a:extLst>
          </p:cNvPr>
          <p:cNvSpPr/>
          <p:nvPr/>
        </p:nvSpPr>
        <p:spPr>
          <a:xfrm>
            <a:off x="1807629" y="4208190"/>
            <a:ext cx="2263806" cy="57704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944886E8-ADC6-4000-BCC8-E9F7F841D906}"/>
              </a:ext>
            </a:extLst>
          </p:cNvPr>
          <p:cNvSpPr/>
          <p:nvPr/>
        </p:nvSpPr>
        <p:spPr>
          <a:xfrm>
            <a:off x="4608534" y="4208188"/>
            <a:ext cx="2263806" cy="57704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55D766D1-F76F-4799-8AD9-62A01F6C4F21}"/>
              </a:ext>
            </a:extLst>
          </p:cNvPr>
          <p:cNvSpPr/>
          <p:nvPr/>
        </p:nvSpPr>
        <p:spPr>
          <a:xfrm>
            <a:off x="7409439" y="4208188"/>
            <a:ext cx="2263806" cy="57704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9F21D28-1F50-4DA4-AFEB-2E043D21A9E1}"/>
              </a:ext>
            </a:extLst>
          </p:cNvPr>
          <p:cNvSpPr txBox="1"/>
          <p:nvPr/>
        </p:nvSpPr>
        <p:spPr>
          <a:xfrm>
            <a:off x="4166870" y="4312046"/>
            <a:ext cx="346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•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5C1AA64E-2880-49A5-870D-6DFDEF5A4443}"/>
              </a:ext>
            </a:extLst>
          </p:cNvPr>
          <p:cNvSpPr txBox="1"/>
          <p:nvPr/>
        </p:nvSpPr>
        <p:spPr>
          <a:xfrm>
            <a:off x="6967775" y="4312046"/>
            <a:ext cx="346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=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B062A7C-B09C-4146-8297-880917874C41}"/>
              </a:ext>
            </a:extLst>
          </p:cNvPr>
          <p:cNvSpPr txBox="1"/>
          <p:nvPr/>
        </p:nvSpPr>
        <p:spPr>
          <a:xfrm>
            <a:off x="1971866" y="3583436"/>
            <a:ext cx="1793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N° de grupos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BF9DA25-551F-4A67-966F-A0123A76B29C}"/>
              </a:ext>
            </a:extLst>
          </p:cNvPr>
          <p:cNvSpPr txBox="1"/>
          <p:nvPr/>
        </p:nvSpPr>
        <p:spPr>
          <a:xfrm>
            <a:off x="4560814" y="3301142"/>
            <a:ext cx="23592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N° de elementos en cada grupo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C2410F7-C190-4013-A8ED-40301B6182AB}"/>
              </a:ext>
            </a:extLst>
          </p:cNvPr>
          <p:cNvSpPr txBox="1"/>
          <p:nvPr/>
        </p:nvSpPr>
        <p:spPr>
          <a:xfrm>
            <a:off x="7431633" y="3578141"/>
            <a:ext cx="2359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Total de elementos</a:t>
            </a:r>
          </a:p>
        </p:txBody>
      </p:sp>
      <p:sp>
        <p:nvSpPr>
          <p:cNvPr id="12" name="Cerrar llave 11">
            <a:extLst>
              <a:ext uri="{FF2B5EF4-FFF2-40B4-BE49-F238E27FC236}">
                <a16:creationId xmlns:a16="http://schemas.microsoft.com/office/drawing/2014/main" id="{3B5E9141-7B93-4872-BB49-0C639207E27E}"/>
              </a:ext>
            </a:extLst>
          </p:cNvPr>
          <p:cNvSpPr/>
          <p:nvPr/>
        </p:nvSpPr>
        <p:spPr>
          <a:xfrm rot="16200000">
            <a:off x="2835574" y="3005171"/>
            <a:ext cx="207915" cy="2150615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Cerrar llave 12">
            <a:extLst>
              <a:ext uri="{FF2B5EF4-FFF2-40B4-BE49-F238E27FC236}">
                <a16:creationId xmlns:a16="http://schemas.microsoft.com/office/drawing/2014/main" id="{BFFC74E8-A55D-4C22-BB2E-864DFA88D503}"/>
              </a:ext>
            </a:extLst>
          </p:cNvPr>
          <p:cNvSpPr/>
          <p:nvPr/>
        </p:nvSpPr>
        <p:spPr>
          <a:xfrm rot="16200000">
            <a:off x="5636478" y="3005171"/>
            <a:ext cx="207915" cy="2150615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Cerrar llave 13">
            <a:extLst>
              <a:ext uri="{FF2B5EF4-FFF2-40B4-BE49-F238E27FC236}">
                <a16:creationId xmlns:a16="http://schemas.microsoft.com/office/drawing/2014/main" id="{C50B8D6B-FD74-45EF-9C0C-1A64A4FFF2DE}"/>
              </a:ext>
            </a:extLst>
          </p:cNvPr>
          <p:cNvSpPr/>
          <p:nvPr/>
        </p:nvSpPr>
        <p:spPr>
          <a:xfrm rot="16200000">
            <a:off x="8421481" y="3015960"/>
            <a:ext cx="207915" cy="2150615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Cerrar llave 14">
            <a:extLst>
              <a:ext uri="{FF2B5EF4-FFF2-40B4-BE49-F238E27FC236}">
                <a16:creationId xmlns:a16="http://schemas.microsoft.com/office/drawing/2014/main" id="{E0A1A421-EC4B-437E-9A05-029AF71B6208}"/>
              </a:ext>
            </a:extLst>
          </p:cNvPr>
          <p:cNvSpPr/>
          <p:nvPr/>
        </p:nvSpPr>
        <p:spPr>
          <a:xfrm rot="5400000">
            <a:off x="2835574" y="3885344"/>
            <a:ext cx="207915" cy="2150615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Cerrar llave 15">
            <a:extLst>
              <a:ext uri="{FF2B5EF4-FFF2-40B4-BE49-F238E27FC236}">
                <a16:creationId xmlns:a16="http://schemas.microsoft.com/office/drawing/2014/main" id="{114A1F67-6B53-4840-9C48-98CD26BF452F}"/>
              </a:ext>
            </a:extLst>
          </p:cNvPr>
          <p:cNvSpPr/>
          <p:nvPr/>
        </p:nvSpPr>
        <p:spPr>
          <a:xfrm rot="5400000">
            <a:off x="5636478" y="3885344"/>
            <a:ext cx="207915" cy="2150615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Cerrar llave 16">
            <a:extLst>
              <a:ext uri="{FF2B5EF4-FFF2-40B4-BE49-F238E27FC236}">
                <a16:creationId xmlns:a16="http://schemas.microsoft.com/office/drawing/2014/main" id="{A9D949F8-FE79-4BFE-8DEB-E343E7BC6687}"/>
              </a:ext>
            </a:extLst>
          </p:cNvPr>
          <p:cNvSpPr/>
          <p:nvPr/>
        </p:nvSpPr>
        <p:spPr>
          <a:xfrm rot="5400000">
            <a:off x="8437384" y="3878566"/>
            <a:ext cx="207915" cy="2150615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1C77A4D2-9805-48B3-A15A-A86C3A696AAA}"/>
              </a:ext>
            </a:extLst>
          </p:cNvPr>
          <p:cNvSpPr/>
          <p:nvPr/>
        </p:nvSpPr>
        <p:spPr>
          <a:xfrm>
            <a:off x="1808736" y="5239480"/>
            <a:ext cx="2263806" cy="577049"/>
          </a:xfrm>
          <a:prstGeom prst="rect">
            <a:avLst/>
          </a:prstGeom>
          <a:ln w="285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D91BB6E5-C44C-4134-B71B-5329D59FE0C9}"/>
              </a:ext>
            </a:extLst>
          </p:cNvPr>
          <p:cNvSpPr/>
          <p:nvPr/>
        </p:nvSpPr>
        <p:spPr>
          <a:xfrm>
            <a:off x="4608534" y="5239479"/>
            <a:ext cx="2263806" cy="577049"/>
          </a:xfrm>
          <a:prstGeom prst="rect">
            <a:avLst/>
          </a:prstGeom>
          <a:ln w="285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26668D75-3FFE-49AE-A6E7-22CFD6112D22}"/>
              </a:ext>
            </a:extLst>
          </p:cNvPr>
          <p:cNvSpPr/>
          <p:nvPr/>
        </p:nvSpPr>
        <p:spPr>
          <a:xfrm>
            <a:off x="7409439" y="5239479"/>
            <a:ext cx="2263806" cy="577049"/>
          </a:xfrm>
          <a:prstGeom prst="rect">
            <a:avLst/>
          </a:prstGeom>
          <a:ln w="285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38EA3350-EEFA-45C1-AAF9-2FB05B9A2A99}"/>
              </a:ext>
            </a:extLst>
          </p:cNvPr>
          <p:cNvSpPr txBox="1"/>
          <p:nvPr/>
        </p:nvSpPr>
        <p:spPr>
          <a:xfrm>
            <a:off x="2637690" y="4248137"/>
            <a:ext cx="603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21D99A9C-C2A6-4ECC-B02D-CF3E6E42C148}"/>
              </a:ext>
            </a:extLst>
          </p:cNvPr>
          <p:cNvSpPr/>
          <p:nvPr/>
        </p:nvSpPr>
        <p:spPr>
          <a:xfrm>
            <a:off x="5531085" y="4294303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A614DA47-CC9C-4665-8C93-9ED28A54CF4C}"/>
              </a:ext>
            </a:extLst>
          </p:cNvPr>
          <p:cNvSpPr txBox="1"/>
          <p:nvPr/>
        </p:nvSpPr>
        <p:spPr>
          <a:xfrm>
            <a:off x="8331605" y="4268462"/>
            <a:ext cx="4194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92392B56-7537-491F-A4C1-BA6C9B6FD2F7}"/>
              </a:ext>
            </a:extLst>
          </p:cNvPr>
          <p:cNvSpPr txBox="1"/>
          <p:nvPr/>
        </p:nvSpPr>
        <p:spPr>
          <a:xfrm>
            <a:off x="2498974" y="5328941"/>
            <a:ext cx="881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Cajas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6C519C11-1ACC-4074-AD80-790210EC1AA9}"/>
              </a:ext>
            </a:extLst>
          </p:cNvPr>
          <p:cNvSpPr txBox="1"/>
          <p:nvPr/>
        </p:nvSpPr>
        <p:spPr>
          <a:xfrm>
            <a:off x="4856008" y="5222558"/>
            <a:ext cx="19597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Lápices en cada caja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EF9AC8E5-2EFE-489E-AD00-409CE584EF4F}"/>
              </a:ext>
            </a:extLst>
          </p:cNvPr>
          <p:cNvSpPr txBox="1"/>
          <p:nvPr/>
        </p:nvSpPr>
        <p:spPr>
          <a:xfrm>
            <a:off x="7314004" y="5222558"/>
            <a:ext cx="24768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Total de lápices en un </a:t>
            </a:r>
          </a:p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paquete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55910CD3-B21E-42FC-A060-6B664E352697}"/>
              </a:ext>
            </a:extLst>
          </p:cNvPr>
          <p:cNvSpPr txBox="1"/>
          <p:nvPr/>
        </p:nvSpPr>
        <p:spPr>
          <a:xfrm>
            <a:off x="2800813" y="476975"/>
            <a:ext cx="5597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Problemas multiplicativos con esquema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746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 animBg="1"/>
      <p:bldP spid="6" grpId="0" animBg="1"/>
      <p:bldP spid="7" grpId="0"/>
      <p:bldP spid="8" grpId="0"/>
      <p:bldP spid="9" grpId="0"/>
      <p:bldP spid="10" grpId="0"/>
      <p:bldP spid="11" grpId="0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610AC15D-FAE1-48FB-A544-7251B63AA104}"/>
              </a:ext>
            </a:extLst>
          </p:cNvPr>
          <p:cNvSpPr txBox="1"/>
          <p:nvPr/>
        </p:nvSpPr>
        <p:spPr>
          <a:xfrm>
            <a:off x="1471742" y="2932487"/>
            <a:ext cx="532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66D173F-3750-408D-B675-EA2A03255EEC}"/>
              </a:ext>
            </a:extLst>
          </p:cNvPr>
          <p:cNvSpPr txBox="1"/>
          <p:nvPr/>
        </p:nvSpPr>
        <p:spPr>
          <a:xfrm>
            <a:off x="2163378" y="3362247"/>
            <a:ext cx="394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 •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48FF535-1C66-44E1-8C97-16519D149972}"/>
              </a:ext>
            </a:extLst>
          </p:cNvPr>
          <p:cNvSpPr txBox="1"/>
          <p:nvPr/>
        </p:nvSpPr>
        <p:spPr>
          <a:xfrm>
            <a:off x="2304388" y="2923599"/>
            <a:ext cx="539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C402C2C-60E8-4C61-AA4E-96E45943793B}"/>
              </a:ext>
            </a:extLst>
          </p:cNvPr>
          <p:cNvSpPr txBox="1"/>
          <p:nvPr/>
        </p:nvSpPr>
        <p:spPr>
          <a:xfrm>
            <a:off x="2747781" y="2932487"/>
            <a:ext cx="284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5B21245-0E41-425D-8A91-0B54311540C1}"/>
              </a:ext>
            </a:extLst>
          </p:cNvPr>
          <p:cNvSpPr txBox="1"/>
          <p:nvPr/>
        </p:nvSpPr>
        <p:spPr>
          <a:xfrm>
            <a:off x="1064952" y="3349777"/>
            <a:ext cx="532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A3785B7-011D-4D74-8E7D-DABD924067CF}"/>
              </a:ext>
            </a:extLst>
          </p:cNvPr>
          <p:cNvSpPr txBox="1"/>
          <p:nvPr/>
        </p:nvSpPr>
        <p:spPr>
          <a:xfrm>
            <a:off x="2859112" y="3367553"/>
            <a:ext cx="309424" cy="457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CAFDFAC-254F-4E74-84F8-2C8BED2A327D}"/>
              </a:ext>
            </a:extLst>
          </p:cNvPr>
          <p:cNvSpPr txBox="1"/>
          <p:nvPr/>
        </p:nvSpPr>
        <p:spPr>
          <a:xfrm>
            <a:off x="1905171" y="3356443"/>
            <a:ext cx="389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C87D5241-81B1-49A8-BC51-2683ACEE3BFE}"/>
              </a:ext>
            </a:extLst>
          </p:cNvPr>
          <p:cNvSpPr txBox="1"/>
          <p:nvPr/>
        </p:nvSpPr>
        <p:spPr>
          <a:xfrm>
            <a:off x="1984984" y="2912560"/>
            <a:ext cx="284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C8CB373D-0132-46A9-939B-951D3B5FD802}"/>
              </a:ext>
            </a:extLst>
          </p:cNvPr>
          <p:cNvSpPr txBox="1"/>
          <p:nvPr/>
        </p:nvSpPr>
        <p:spPr>
          <a:xfrm>
            <a:off x="4364945" y="3362436"/>
            <a:ext cx="2439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BC38B39-21A7-42DF-B3F7-BB9DFC67AA90}"/>
              </a:ext>
            </a:extLst>
          </p:cNvPr>
          <p:cNvSpPr txBox="1"/>
          <p:nvPr/>
        </p:nvSpPr>
        <p:spPr>
          <a:xfrm>
            <a:off x="2418055" y="3352656"/>
            <a:ext cx="5643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C67E12AE-FE79-44C8-BC0A-EC66F0203DA0}"/>
              </a:ext>
            </a:extLst>
          </p:cNvPr>
          <p:cNvSpPr txBox="1"/>
          <p:nvPr/>
        </p:nvSpPr>
        <p:spPr>
          <a:xfrm>
            <a:off x="4603860" y="3365296"/>
            <a:ext cx="3442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63CABE21-A7F6-4F7E-A54D-81DDF19CA164}"/>
              </a:ext>
            </a:extLst>
          </p:cNvPr>
          <p:cNvSpPr txBox="1"/>
          <p:nvPr/>
        </p:nvSpPr>
        <p:spPr>
          <a:xfrm>
            <a:off x="4629489" y="4494005"/>
            <a:ext cx="661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00D403D5-FB0C-461E-B539-7D42D1250F6A}"/>
              </a:ext>
            </a:extLst>
          </p:cNvPr>
          <p:cNvSpPr txBox="1"/>
          <p:nvPr/>
        </p:nvSpPr>
        <p:spPr>
          <a:xfrm>
            <a:off x="1743579" y="3870131"/>
            <a:ext cx="309424" cy="457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0BFD388-4C64-4427-8985-E6B4BC13C02B}"/>
              </a:ext>
            </a:extLst>
          </p:cNvPr>
          <p:cNvSpPr txBox="1"/>
          <p:nvPr/>
        </p:nvSpPr>
        <p:spPr>
          <a:xfrm>
            <a:off x="632942" y="3870131"/>
            <a:ext cx="559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F1EA0839-676B-4875-B726-8C9B314507EB}"/>
              </a:ext>
            </a:extLst>
          </p:cNvPr>
          <p:cNvSpPr txBox="1"/>
          <p:nvPr/>
        </p:nvSpPr>
        <p:spPr>
          <a:xfrm>
            <a:off x="2642358" y="5052865"/>
            <a:ext cx="70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</a:p>
        </p:txBody>
      </p:sp>
      <p:sp>
        <p:nvSpPr>
          <p:cNvPr id="17" name="Flecha: a la derecha 16">
            <a:extLst>
              <a:ext uri="{FF2B5EF4-FFF2-40B4-BE49-F238E27FC236}">
                <a16:creationId xmlns:a16="http://schemas.microsoft.com/office/drawing/2014/main" id="{596F3829-B8F8-478A-9BC5-A73FA81071DE}"/>
              </a:ext>
            </a:extLst>
          </p:cNvPr>
          <p:cNvSpPr/>
          <p:nvPr/>
        </p:nvSpPr>
        <p:spPr>
          <a:xfrm>
            <a:off x="4950953" y="3635187"/>
            <a:ext cx="1190680" cy="3069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D1CF061C-FF64-4C80-B324-0EB1334DE4E5}"/>
              </a:ext>
            </a:extLst>
          </p:cNvPr>
          <p:cNvSpPr txBox="1"/>
          <p:nvPr/>
        </p:nvSpPr>
        <p:spPr>
          <a:xfrm>
            <a:off x="1311878" y="2319751"/>
            <a:ext cx="33910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Propiedad Distributiva</a:t>
            </a:r>
          </a:p>
        </p:txBody>
      </p:sp>
      <p:graphicFrame>
        <p:nvGraphicFramePr>
          <p:cNvPr id="19" name="Tabla 18">
            <a:extLst>
              <a:ext uri="{FF2B5EF4-FFF2-40B4-BE49-F238E27FC236}">
                <a16:creationId xmlns:a16="http://schemas.microsoft.com/office/drawing/2014/main" id="{5998C610-F5C4-4831-9DC9-37EB657BF2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15722"/>
              </p:ext>
            </p:extLst>
          </p:nvPr>
        </p:nvGraphicFramePr>
        <p:xfrm>
          <a:off x="7358546" y="2435356"/>
          <a:ext cx="2977140" cy="2617509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744285">
                  <a:extLst>
                    <a:ext uri="{9D8B030D-6E8A-4147-A177-3AD203B41FA5}">
                      <a16:colId xmlns:a16="http://schemas.microsoft.com/office/drawing/2014/main" val="1633717771"/>
                    </a:ext>
                  </a:extLst>
                </a:gridCol>
                <a:gridCol w="744285">
                  <a:extLst>
                    <a:ext uri="{9D8B030D-6E8A-4147-A177-3AD203B41FA5}">
                      <a16:colId xmlns:a16="http://schemas.microsoft.com/office/drawing/2014/main" val="3122927606"/>
                    </a:ext>
                  </a:extLst>
                </a:gridCol>
                <a:gridCol w="744285">
                  <a:extLst>
                    <a:ext uri="{9D8B030D-6E8A-4147-A177-3AD203B41FA5}">
                      <a16:colId xmlns:a16="http://schemas.microsoft.com/office/drawing/2014/main" val="1501861595"/>
                    </a:ext>
                  </a:extLst>
                </a:gridCol>
                <a:gridCol w="744285">
                  <a:extLst>
                    <a:ext uri="{9D8B030D-6E8A-4147-A177-3AD203B41FA5}">
                      <a16:colId xmlns:a16="http://schemas.microsoft.com/office/drawing/2014/main" val="2029077055"/>
                    </a:ext>
                  </a:extLst>
                </a:gridCol>
              </a:tblGrid>
              <a:tr h="483914">
                <a:tc gridSpan="4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294359"/>
                  </a:ext>
                </a:extLst>
              </a:tr>
              <a:tr h="562159">
                <a:tc>
                  <a:txBody>
                    <a:bodyPr/>
                    <a:lstStyle/>
                    <a:p>
                      <a:pPr algn="ctr"/>
                      <a:r>
                        <a:rPr kumimoji="0" lang="es-CL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•</a:t>
                      </a:r>
                      <a:endParaRPr lang="es-C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203068"/>
                  </a:ext>
                </a:extLst>
              </a:tr>
              <a:tr h="523812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717"/>
                  </a:ext>
                </a:extLst>
              </a:tr>
              <a:tr h="523812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726123"/>
                  </a:ext>
                </a:extLst>
              </a:tr>
              <a:tr h="523812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6108658"/>
                  </a:ext>
                </a:extLst>
              </a:tr>
            </a:tbl>
          </a:graphicData>
        </a:graphic>
      </p:graphicFrame>
      <p:sp>
        <p:nvSpPr>
          <p:cNvPr id="20" name="CuadroTexto 19">
            <a:extLst>
              <a:ext uri="{FF2B5EF4-FFF2-40B4-BE49-F238E27FC236}">
                <a16:creationId xmlns:a16="http://schemas.microsoft.com/office/drawing/2014/main" id="{2E5F5735-2CB2-4B9B-A938-E8BF1B0B1DB8}"/>
              </a:ext>
            </a:extLst>
          </p:cNvPr>
          <p:cNvSpPr txBox="1"/>
          <p:nvPr/>
        </p:nvSpPr>
        <p:spPr>
          <a:xfrm>
            <a:off x="8155309" y="2455370"/>
            <a:ext cx="1523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  <a:r>
              <a:rPr kumimoji="0" lang="es-C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•  </a:t>
            </a:r>
            <a:r>
              <a:rPr lang="es-CL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kumimoji="0" lang="es-C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7DF752AA-F36F-4E05-9E56-2BA18207479B}"/>
              </a:ext>
            </a:extLst>
          </p:cNvPr>
          <p:cNvSpPr txBox="1"/>
          <p:nvPr/>
        </p:nvSpPr>
        <p:spPr>
          <a:xfrm>
            <a:off x="8257264" y="2982033"/>
            <a:ext cx="589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5650504E-93D9-4E8C-9946-6632019B8BF1}"/>
              </a:ext>
            </a:extLst>
          </p:cNvPr>
          <p:cNvSpPr txBox="1"/>
          <p:nvPr/>
        </p:nvSpPr>
        <p:spPr>
          <a:xfrm>
            <a:off x="9031703" y="2978456"/>
            <a:ext cx="264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BB5C43D6-5ADE-439B-ABC1-11FFAFB5692C}"/>
              </a:ext>
            </a:extLst>
          </p:cNvPr>
          <p:cNvSpPr txBox="1"/>
          <p:nvPr/>
        </p:nvSpPr>
        <p:spPr>
          <a:xfrm>
            <a:off x="7459753" y="3551684"/>
            <a:ext cx="589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D601507B-AC3E-453E-86BD-7AF71D1A54D0}"/>
              </a:ext>
            </a:extLst>
          </p:cNvPr>
          <p:cNvSpPr txBox="1"/>
          <p:nvPr/>
        </p:nvSpPr>
        <p:spPr>
          <a:xfrm>
            <a:off x="7622442" y="4008160"/>
            <a:ext cx="264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DE9F2C73-42C1-4545-91D6-6B271F488DB6}"/>
              </a:ext>
            </a:extLst>
          </p:cNvPr>
          <p:cNvSpPr txBox="1"/>
          <p:nvPr/>
        </p:nvSpPr>
        <p:spPr>
          <a:xfrm>
            <a:off x="8165308" y="3521080"/>
            <a:ext cx="7414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300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536FB526-E9B4-4735-8C32-C8E4CF77E8A2}"/>
              </a:ext>
            </a:extLst>
          </p:cNvPr>
          <p:cNvSpPr txBox="1"/>
          <p:nvPr/>
        </p:nvSpPr>
        <p:spPr>
          <a:xfrm>
            <a:off x="8233856" y="4026019"/>
            <a:ext cx="589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64971095-F5BE-4FF7-8177-424B63953FC0}"/>
              </a:ext>
            </a:extLst>
          </p:cNvPr>
          <p:cNvSpPr txBox="1"/>
          <p:nvPr/>
        </p:nvSpPr>
        <p:spPr>
          <a:xfrm>
            <a:off x="8970462" y="3536697"/>
            <a:ext cx="58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C2348E34-A239-479F-AAA6-E9ABA93FEF4E}"/>
              </a:ext>
            </a:extLst>
          </p:cNvPr>
          <p:cNvSpPr txBox="1"/>
          <p:nvPr/>
        </p:nvSpPr>
        <p:spPr>
          <a:xfrm>
            <a:off x="8955643" y="4027594"/>
            <a:ext cx="5842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750B39C8-AF71-4D2B-88EA-C3743EBF7790}"/>
              </a:ext>
            </a:extLst>
          </p:cNvPr>
          <p:cNvSpPr txBox="1"/>
          <p:nvPr/>
        </p:nvSpPr>
        <p:spPr>
          <a:xfrm>
            <a:off x="8740664" y="3522881"/>
            <a:ext cx="264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</a:t>
            </a: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D888AF5A-1992-490F-9A74-088F33F487E1}"/>
              </a:ext>
            </a:extLst>
          </p:cNvPr>
          <p:cNvSpPr txBox="1"/>
          <p:nvPr/>
        </p:nvSpPr>
        <p:spPr>
          <a:xfrm>
            <a:off x="9611080" y="3536697"/>
            <a:ext cx="755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360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D8625E36-63FC-45FB-A1EF-78D0CCD5B132}"/>
              </a:ext>
            </a:extLst>
          </p:cNvPr>
          <p:cNvSpPr txBox="1"/>
          <p:nvPr/>
        </p:nvSpPr>
        <p:spPr>
          <a:xfrm>
            <a:off x="9741142" y="4036919"/>
            <a:ext cx="599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72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39FC045D-6B3B-45A8-8BBA-6728CB97CDB7}"/>
              </a:ext>
            </a:extLst>
          </p:cNvPr>
          <p:cNvSpPr txBox="1"/>
          <p:nvPr/>
        </p:nvSpPr>
        <p:spPr>
          <a:xfrm>
            <a:off x="8787241" y="4013349"/>
            <a:ext cx="264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</a:t>
            </a: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353E3EC3-E155-48B0-A100-BF95FF0CB687}"/>
              </a:ext>
            </a:extLst>
          </p:cNvPr>
          <p:cNvSpPr txBox="1"/>
          <p:nvPr/>
        </p:nvSpPr>
        <p:spPr>
          <a:xfrm>
            <a:off x="8006087" y="4015692"/>
            <a:ext cx="264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</a:t>
            </a: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301DD560-516B-4A21-9C41-CA1EE510866D}"/>
              </a:ext>
            </a:extLst>
          </p:cNvPr>
          <p:cNvSpPr txBox="1"/>
          <p:nvPr/>
        </p:nvSpPr>
        <p:spPr>
          <a:xfrm>
            <a:off x="8153829" y="4563621"/>
            <a:ext cx="722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360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A2A05951-9965-46BB-A881-70C30F56DF53}"/>
              </a:ext>
            </a:extLst>
          </p:cNvPr>
          <p:cNvSpPr txBox="1"/>
          <p:nvPr/>
        </p:nvSpPr>
        <p:spPr>
          <a:xfrm>
            <a:off x="8977352" y="4570505"/>
            <a:ext cx="588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72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844E2D85-6E9E-4223-A6C2-E59D08106AC5}"/>
              </a:ext>
            </a:extLst>
          </p:cNvPr>
          <p:cNvSpPr txBox="1"/>
          <p:nvPr/>
        </p:nvSpPr>
        <p:spPr>
          <a:xfrm>
            <a:off x="9608000" y="4546397"/>
            <a:ext cx="716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432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1" name="Conector recto de flecha 40">
            <a:extLst>
              <a:ext uri="{FF2B5EF4-FFF2-40B4-BE49-F238E27FC236}">
                <a16:creationId xmlns:a16="http://schemas.microsoft.com/office/drawing/2014/main" id="{00E290A8-1A32-47E1-AC73-322243610D16}"/>
              </a:ext>
            </a:extLst>
          </p:cNvPr>
          <p:cNvCxnSpPr>
            <a:cxnSpLocks/>
          </p:cNvCxnSpPr>
          <p:nvPr/>
        </p:nvCxnSpPr>
        <p:spPr>
          <a:xfrm flipH="1">
            <a:off x="7606274" y="3192238"/>
            <a:ext cx="798844" cy="465764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de flecha 41">
            <a:extLst>
              <a:ext uri="{FF2B5EF4-FFF2-40B4-BE49-F238E27FC236}">
                <a16:creationId xmlns:a16="http://schemas.microsoft.com/office/drawing/2014/main" id="{150D1393-FDBE-461C-94FC-8DD5C315B01F}"/>
              </a:ext>
            </a:extLst>
          </p:cNvPr>
          <p:cNvCxnSpPr>
            <a:cxnSpLocks/>
          </p:cNvCxnSpPr>
          <p:nvPr/>
        </p:nvCxnSpPr>
        <p:spPr>
          <a:xfrm flipV="1">
            <a:off x="7886915" y="3779598"/>
            <a:ext cx="383645" cy="1399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de flecha 42">
            <a:extLst>
              <a:ext uri="{FF2B5EF4-FFF2-40B4-BE49-F238E27FC236}">
                <a16:creationId xmlns:a16="http://schemas.microsoft.com/office/drawing/2014/main" id="{E43917E9-03C2-45F1-BA02-1B1865B7F354}"/>
              </a:ext>
            </a:extLst>
          </p:cNvPr>
          <p:cNvCxnSpPr>
            <a:cxnSpLocks/>
          </p:cNvCxnSpPr>
          <p:nvPr/>
        </p:nvCxnSpPr>
        <p:spPr>
          <a:xfrm flipH="1">
            <a:off x="7781632" y="3312853"/>
            <a:ext cx="621793" cy="792414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de flecha 43">
            <a:extLst>
              <a:ext uri="{FF2B5EF4-FFF2-40B4-BE49-F238E27FC236}">
                <a16:creationId xmlns:a16="http://schemas.microsoft.com/office/drawing/2014/main" id="{8438ED6A-2D1C-4481-A5A0-D466D494584C}"/>
              </a:ext>
            </a:extLst>
          </p:cNvPr>
          <p:cNvCxnSpPr>
            <a:cxnSpLocks/>
          </p:cNvCxnSpPr>
          <p:nvPr/>
        </p:nvCxnSpPr>
        <p:spPr>
          <a:xfrm>
            <a:off x="7904569" y="3689162"/>
            <a:ext cx="119031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errar llave 48">
            <a:extLst>
              <a:ext uri="{FF2B5EF4-FFF2-40B4-BE49-F238E27FC236}">
                <a16:creationId xmlns:a16="http://schemas.microsoft.com/office/drawing/2014/main" id="{56E3D312-2069-46E2-AE64-60701C12FFA8}"/>
              </a:ext>
            </a:extLst>
          </p:cNvPr>
          <p:cNvSpPr/>
          <p:nvPr/>
        </p:nvSpPr>
        <p:spPr>
          <a:xfrm rot="5400000">
            <a:off x="1163089" y="3862697"/>
            <a:ext cx="59576" cy="912855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E6156444-7E5F-471B-A7CB-661BECD62B87}"/>
              </a:ext>
            </a:extLst>
          </p:cNvPr>
          <p:cNvSpPr txBox="1"/>
          <p:nvPr/>
        </p:nvSpPr>
        <p:spPr>
          <a:xfrm>
            <a:off x="1556011" y="3358606"/>
            <a:ext cx="309424" cy="457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A02DF0A0-1610-490E-B710-E93B11399EEB}"/>
              </a:ext>
            </a:extLst>
          </p:cNvPr>
          <p:cNvSpPr txBox="1"/>
          <p:nvPr/>
        </p:nvSpPr>
        <p:spPr>
          <a:xfrm>
            <a:off x="3226604" y="3358724"/>
            <a:ext cx="532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49494E4A-618E-445B-8E19-B9623CE55C86}"/>
              </a:ext>
            </a:extLst>
          </p:cNvPr>
          <p:cNvSpPr txBox="1"/>
          <p:nvPr/>
        </p:nvSpPr>
        <p:spPr>
          <a:xfrm>
            <a:off x="4066823" y="3365390"/>
            <a:ext cx="389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F051A213-3776-4D0B-8517-9B5A9BBE5377}"/>
              </a:ext>
            </a:extLst>
          </p:cNvPr>
          <p:cNvSpPr txBox="1"/>
          <p:nvPr/>
        </p:nvSpPr>
        <p:spPr>
          <a:xfrm>
            <a:off x="3717663" y="3367553"/>
            <a:ext cx="309424" cy="457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9FA4D7AA-C56E-4A07-B1AF-86895FE357E9}"/>
              </a:ext>
            </a:extLst>
          </p:cNvPr>
          <p:cNvSpPr txBox="1"/>
          <p:nvPr/>
        </p:nvSpPr>
        <p:spPr>
          <a:xfrm>
            <a:off x="967438" y="3303156"/>
            <a:ext cx="204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05701E09-E2BB-419E-B11D-A60D5259536B}"/>
              </a:ext>
            </a:extLst>
          </p:cNvPr>
          <p:cNvSpPr txBox="1"/>
          <p:nvPr/>
        </p:nvSpPr>
        <p:spPr>
          <a:xfrm>
            <a:off x="3173948" y="3312209"/>
            <a:ext cx="204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02D449F9-A9D5-443E-B843-0ED290D193D7}"/>
              </a:ext>
            </a:extLst>
          </p:cNvPr>
          <p:cNvSpPr txBox="1"/>
          <p:nvPr/>
        </p:nvSpPr>
        <p:spPr>
          <a:xfrm rot="10800000">
            <a:off x="4293447" y="3382701"/>
            <a:ext cx="204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6F6CA2CE-A935-4B0A-A149-8674ABD5718D}"/>
              </a:ext>
            </a:extLst>
          </p:cNvPr>
          <p:cNvSpPr txBox="1"/>
          <p:nvPr/>
        </p:nvSpPr>
        <p:spPr>
          <a:xfrm>
            <a:off x="970883" y="3833949"/>
            <a:ext cx="394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 •</a:t>
            </a: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01100EB1-BF26-4BA3-A6A4-F96A0C672CE2}"/>
              </a:ext>
            </a:extLst>
          </p:cNvPr>
          <p:cNvSpPr txBox="1"/>
          <p:nvPr/>
        </p:nvSpPr>
        <p:spPr>
          <a:xfrm>
            <a:off x="1260156" y="3876797"/>
            <a:ext cx="5643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45C58A86-809E-446F-8501-5141F14CEB1D}"/>
              </a:ext>
            </a:extLst>
          </p:cNvPr>
          <p:cNvSpPr txBox="1"/>
          <p:nvPr/>
        </p:nvSpPr>
        <p:spPr>
          <a:xfrm>
            <a:off x="2071404" y="3878733"/>
            <a:ext cx="389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8B408F2E-5A29-4714-B9EB-044CEA439631}"/>
              </a:ext>
            </a:extLst>
          </p:cNvPr>
          <p:cNvSpPr txBox="1"/>
          <p:nvPr/>
        </p:nvSpPr>
        <p:spPr>
          <a:xfrm>
            <a:off x="2278068" y="3876796"/>
            <a:ext cx="394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 •</a:t>
            </a: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FF7DB17C-EF53-456F-BF7D-4152C5ED5A1C}"/>
              </a:ext>
            </a:extLst>
          </p:cNvPr>
          <p:cNvSpPr txBox="1"/>
          <p:nvPr/>
        </p:nvSpPr>
        <p:spPr>
          <a:xfrm>
            <a:off x="2548060" y="3876796"/>
            <a:ext cx="5643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0709082E-95C7-4456-B626-A3007393CF0A}"/>
              </a:ext>
            </a:extLst>
          </p:cNvPr>
          <p:cNvSpPr txBox="1"/>
          <p:nvPr/>
        </p:nvSpPr>
        <p:spPr>
          <a:xfrm>
            <a:off x="2998845" y="3872352"/>
            <a:ext cx="309424" cy="457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F444A445-7F0A-43B2-BA4A-CC4A2B595540}"/>
              </a:ext>
            </a:extLst>
          </p:cNvPr>
          <p:cNvSpPr txBox="1"/>
          <p:nvPr/>
        </p:nvSpPr>
        <p:spPr>
          <a:xfrm>
            <a:off x="3294488" y="3881878"/>
            <a:ext cx="532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9C249E72-CFF9-4EBE-AD3D-2B3E86642E7F}"/>
              </a:ext>
            </a:extLst>
          </p:cNvPr>
          <p:cNvSpPr txBox="1"/>
          <p:nvPr/>
        </p:nvSpPr>
        <p:spPr>
          <a:xfrm>
            <a:off x="3623263" y="3885293"/>
            <a:ext cx="394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 •</a:t>
            </a:r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id="{50EDCBCC-2CCB-47D5-B071-8C7A6034DF81}"/>
              </a:ext>
            </a:extLst>
          </p:cNvPr>
          <p:cNvSpPr txBox="1"/>
          <p:nvPr/>
        </p:nvSpPr>
        <p:spPr>
          <a:xfrm>
            <a:off x="3936098" y="3879684"/>
            <a:ext cx="3442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62C8AACA-EBC3-4DD8-BF48-2425166F7CAF}"/>
              </a:ext>
            </a:extLst>
          </p:cNvPr>
          <p:cNvSpPr txBox="1"/>
          <p:nvPr/>
        </p:nvSpPr>
        <p:spPr>
          <a:xfrm>
            <a:off x="2877153" y="4468899"/>
            <a:ext cx="309424" cy="457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70" name="CuadroTexto 69">
            <a:extLst>
              <a:ext uri="{FF2B5EF4-FFF2-40B4-BE49-F238E27FC236}">
                <a16:creationId xmlns:a16="http://schemas.microsoft.com/office/drawing/2014/main" id="{E9EC12AA-F8E2-42FA-BEAF-C1F9E26E096C}"/>
              </a:ext>
            </a:extLst>
          </p:cNvPr>
          <p:cNvSpPr txBox="1"/>
          <p:nvPr/>
        </p:nvSpPr>
        <p:spPr>
          <a:xfrm>
            <a:off x="4213469" y="3893399"/>
            <a:ext cx="309424" cy="457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45AD53E8-ACF6-43DF-9FE6-726DB8285170}"/>
              </a:ext>
            </a:extLst>
          </p:cNvPr>
          <p:cNvSpPr txBox="1"/>
          <p:nvPr/>
        </p:nvSpPr>
        <p:spPr>
          <a:xfrm>
            <a:off x="1640526" y="4453654"/>
            <a:ext cx="309424" cy="457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id="{B2998330-7FB2-45E6-9CEB-8ADAD5ABFF6B}"/>
              </a:ext>
            </a:extLst>
          </p:cNvPr>
          <p:cNvSpPr txBox="1"/>
          <p:nvPr/>
        </p:nvSpPr>
        <p:spPr>
          <a:xfrm>
            <a:off x="4505527" y="3877614"/>
            <a:ext cx="389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CuadroTexto 72">
            <a:extLst>
              <a:ext uri="{FF2B5EF4-FFF2-40B4-BE49-F238E27FC236}">
                <a16:creationId xmlns:a16="http://schemas.microsoft.com/office/drawing/2014/main" id="{90D14AC8-791B-4D54-992F-6E662FE6206D}"/>
              </a:ext>
            </a:extLst>
          </p:cNvPr>
          <p:cNvSpPr txBox="1"/>
          <p:nvPr/>
        </p:nvSpPr>
        <p:spPr>
          <a:xfrm>
            <a:off x="4754238" y="3874904"/>
            <a:ext cx="361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</a:p>
        </p:txBody>
      </p:sp>
      <p:sp>
        <p:nvSpPr>
          <p:cNvPr id="74" name="CuadroTexto 73">
            <a:extLst>
              <a:ext uri="{FF2B5EF4-FFF2-40B4-BE49-F238E27FC236}">
                <a16:creationId xmlns:a16="http://schemas.microsoft.com/office/drawing/2014/main" id="{3489D222-55F3-457D-B353-FEA86744B781}"/>
              </a:ext>
            </a:extLst>
          </p:cNvPr>
          <p:cNvSpPr txBox="1"/>
          <p:nvPr/>
        </p:nvSpPr>
        <p:spPr>
          <a:xfrm>
            <a:off x="4986455" y="3870387"/>
            <a:ext cx="3442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CuadroTexto 74">
            <a:extLst>
              <a:ext uri="{FF2B5EF4-FFF2-40B4-BE49-F238E27FC236}">
                <a16:creationId xmlns:a16="http://schemas.microsoft.com/office/drawing/2014/main" id="{630FE2E2-14F4-40D1-9B50-D08D911A8B19}"/>
              </a:ext>
            </a:extLst>
          </p:cNvPr>
          <p:cNvSpPr txBox="1"/>
          <p:nvPr/>
        </p:nvSpPr>
        <p:spPr>
          <a:xfrm>
            <a:off x="546354" y="3811442"/>
            <a:ext cx="204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D52C45DE-1126-4FD4-A237-45F3B73904DA}"/>
              </a:ext>
            </a:extLst>
          </p:cNvPr>
          <p:cNvSpPr txBox="1"/>
          <p:nvPr/>
        </p:nvSpPr>
        <p:spPr>
          <a:xfrm>
            <a:off x="2011522" y="3852382"/>
            <a:ext cx="204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CuadroTexto 76">
            <a:extLst>
              <a:ext uri="{FF2B5EF4-FFF2-40B4-BE49-F238E27FC236}">
                <a16:creationId xmlns:a16="http://schemas.microsoft.com/office/drawing/2014/main" id="{44C158C2-8593-4A1E-8642-2709718C80B1}"/>
              </a:ext>
            </a:extLst>
          </p:cNvPr>
          <p:cNvSpPr txBox="1"/>
          <p:nvPr/>
        </p:nvSpPr>
        <p:spPr>
          <a:xfrm>
            <a:off x="3218584" y="3870131"/>
            <a:ext cx="204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CuadroTexto 77">
            <a:extLst>
              <a:ext uri="{FF2B5EF4-FFF2-40B4-BE49-F238E27FC236}">
                <a16:creationId xmlns:a16="http://schemas.microsoft.com/office/drawing/2014/main" id="{A25E2A40-C194-4D60-B382-2105CEAE6C2F}"/>
              </a:ext>
            </a:extLst>
          </p:cNvPr>
          <p:cNvSpPr txBox="1"/>
          <p:nvPr/>
        </p:nvSpPr>
        <p:spPr>
          <a:xfrm>
            <a:off x="4446156" y="3854601"/>
            <a:ext cx="204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4EF5E2AB-F31A-4E91-BD82-639DB705447F}"/>
              </a:ext>
            </a:extLst>
          </p:cNvPr>
          <p:cNvSpPr txBox="1"/>
          <p:nvPr/>
        </p:nvSpPr>
        <p:spPr>
          <a:xfrm rot="10800000">
            <a:off x="1662122" y="3891991"/>
            <a:ext cx="204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id="{3FBE9092-4340-4D74-B920-3D3015957CCF}"/>
              </a:ext>
            </a:extLst>
          </p:cNvPr>
          <p:cNvSpPr txBox="1"/>
          <p:nvPr/>
        </p:nvSpPr>
        <p:spPr>
          <a:xfrm rot="10800000">
            <a:off x="2134392" y="3374225"/>
            <a:ext cx="204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CuadroTexto 80">
            <a:extLst>
              <a:ext uri="{FF2B5EF4-FFF2-40B4-BE49-F238E27FC236}">
                <a16:creationId xmlns:a16="http://schemas.microsoft.com/office/drawing/2014/main" id="{481CD65B-E18F-4279-B0C9-EE805C27C768}"/>
              </a:ext>
            </a:extLst>
          </p:cNvPr>
          <p:cNvSpPr txBox="1"/>
          <p:nvPr/>
        </p:nvSpPr>
        <p:spPr>
          <a:xfrm rot="10800000">
            <a:off x="2921154" y="3909871"/>
            <a:ext cx="204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CuadroTexto 81">
            <a:extLst>
              <a:ext uri="{FF2B5EF4-FFF2-40B4-BE49-F238E27FC236}">
                <a16:creationId xmlns:a16="http://schemas.microsoft.com/office/drawing/2014/main" id="{A849A69B-FC1E-4E5B-967B-E0033EC0B747}"/>
              </a:ext>
            </a:extLst>
          </p:cNvPr>
          <p:cNvSpPr txBox="1"/>
          <p:nvPr/>
        </p:nvSpPr>
        <p:spPr>
          <a:xfrm rot="10800000">
            <a:off x="4155988" y="3909870"/>
            <a:ext cx="204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CuadroTexto 82">
            <a:extLst>
              <a:ext uri="{FF2B5EF4-FFF2-40B4-BE49-F238E27FC236}">
                <a16:creationId xmlns:a16="http://schemas.microsoft.com/office/drawing/2014/main" id="{D448630E-D4BD-4FF0-AF51-B1F09D155384}"/>
              </a:ext>
            </a:extLst>
          </p:cNvPr>
          <p:cNvSpPr txBox="1"/>
          <p:nvPr/>
        </p:nvSpPr>
        <p:spPr>
          <a:xfrm rot="10800000">
            <a:off x="5202244" y="3909870"/>
            <a:ext cx="204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CuadroTexto 83">
            <a:extLst>
              <a:ext uri="{FF2B5EF4-FFF2-40B4-BE49-F238E27FC236}">
                <a16:creationId xmlns:a16="http://schemas.microsoft.com/office/drawing/2014/main" id="{E9D951A4-1B67-4CAC-A214-39788CBBCE6D}"/>
              </a:ext>
            </a:extLst>
          </p:cNvPr>
          <p:cNvSpPr txBox="1"/>
          <p:nvPr/>
        </p:nvSpPr>
        <p:spPr>
          <a:xfrm>
            <a:off x="806487" y="4453654"/>
            <a:ext cx="8018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300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CuadroTexto 84">
            <a:extLst>
              <a:ext uri="{FF2B5EF4-FFF2-40B4-BE49-F238E27FC236}">
                <a16:creationId xmlns:a16="http://schemas.microsoft.com/office/drawing/2014/main" id="{9996D50B-302B-4503-A825-1744DE8F8D5A}"/>
              </a:ext>
            </a:extLst>
          </p:cNvPr>
          <p:cNvSpPr txBox="1"/>
          <p:nvPr/>
        </p:nvSpPr>
        <p:spPr>
          <a:xfrm>
            <a:off x="2230905" y="4476577"/>
            <a:ext cx="532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CuadroTexto 85">
            <a:extLst>
              <a:ext uri="{FF2B5EF4-FFF2-40B4-BE49-F238E27FC236}">
                <a16:creationId xmlns:a16="http://schemas.microsoft.com/office/drawing/2014/main" id="{B181787E-EDE1-442A-8F70-047637684240}"/>
              </a:ext>
            </a:extLst>
          </p:cNvPr>
          <p:cNvSpPr txBox="1"/>
          <p:nvPr/>
        </p:nvSpPr>
        <p:spPr>
          <a:xfrm>
            <a:off x="3509257" y="4486778"/>
            <a:ext cx="532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CuadroTexto 86">
            <a:extLst>
              <a:ext uri="{FF2B5EF4-FFF2-40B4-BE49-F238E27FC236}">
                <a16:creationId xmlns:a16="http://schemas.microsoft.com/office/drawing/2014/main" id="{8A9157E7-CD21-448D-BF4F-1F8CB662DF7A}"/>
              </a:ext>
            </a:extLst>
          </p:cNvPr>
          <p:cNvSpPr txBox="1"/>
          <p:nvPr/>
        </p:nvSpPr>
        <p:spPr>
          <a:xfrm>
            <a:off x="4119965" y="4487314"/>
            <a:ext cx="309424" cy="457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cxnSp>
        <p:nvCxnSpPr>
          <p:cNvPr id="88" name="Conector recto de flecha 87">
            <a:extLst>
              <a:ext uri="{FF2B5EF4-FFF2-40B4-BE49-F238E27FC236}">
                <a16:creationId xmlns:a16="http://schemas.microsoft.com/office/drawing/2014/main" id="{C87281CE-A149-4E43-AA78-59C51CAECD60}"/>
              </a:ext>
            </a:extLst>
          </p:cNvPr>
          <p:cNvCxnSpPr>
            <a:cxnSpLocks/>
          </p:cNvCxnSpPr>
          <p:nvPr/>
        </p:nvCxnSpPr>
        <p:spPr>
          <a:xfrm>
            <a:off x="7854857" y="4170194"/>
            <a:ext cx="489674" cy="0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 recto de flecha 91">
            <a:extLst>
              <a:ext uri="{FF2B5EF4-FFF2-40B4-BE49-F238E27FC236}">
                <a16:creationId xmlns:a16="http://schemas.microsoft.com/office/drawing/2014/main" id="{EE96A1A7-6EA6-4725-BE84-2C041F841D25}"/>
              </a:ext>
            </a:extLst>
          </p:cNvPr>
          <p:cNvCxnSpPr>
            <a:cxnSpLocks/>
          </p:cNvCxnSpPr>
          <p:nvPr/>
        </p:nvCxnSpPr>
        <p:spPr>
          <a:xfrm flipH="1">
            <a:off x="7843883" y="3156771"/>
            <a:ext cx="1250996" cy="54475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ector recto de flecha 95">
            <a:extLst>
              <a:ext uri="{FF2B5EF4-FFF2-40B4-BE49-F238E27FC236}">
                <a16:creationId xmlns:a16="http://schemas.microsoft.com/office/drawing/2014/main" id="{1C0C0DEB-6ADE-4485-A983-FF9F1F382F9F}"/>
              </a:ext>
            </a:extLst>
          </p:cNvPr>
          <p:cNvCxnSpPr>
            <a:cxnSpLocks/>
          </p:cNvCxnSpPr>
          <p:nvPr/>
        </p:nvCxnSpPr>
        <p:spPr>
          <a:xfrm flipH="1">
            <a:off x="7775077" y="3185110"/>
            <a:ext cx="1397836" cy="11219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ector recto de flecha 97">
            <a:extLst>
              <a:ext uri="{FF2B5EF4-FFF2-40B4-BE49-F238E27FC236}">
                <a16:creationId xmlns:a16="http://schemas.microsoft.com/office/drawing/2014/main" id="{D093778E-E335-4075-808D-FD386CDB63C1}"/>
              </a:ext>
            </a:extLst>
          </p:cNvPr>
          <p:cNvCxnSpPr>
            <a:cxnSpLocks/>
          </p:cNvCxnSpPr>
          <p:nvPr/>
        </p:nvCxnSpPr>
        <p:spPr>
          <a:xfrm>
            <a:off x="7808270" y="4412667"/>
            <a:ext cx="119031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Cerrar llave 98">
            <a:extLst>
              <a:ext uri="{FF2B5EF4-FFF2-40B4-BE49-F238E27FC236}">
                <a16:creationId xmlns:a16="http://schemas.microsoft.com/office/drawing/2014/main" id="{2F9A26D1-FC29-4DC7-AC1B-55639AC05A69}"/>
              </a:ext>
            </a:extLst>
          </p:cNvPr>
          <p:cNvSpPr/>
          <p:nvPr/>
        </p:nvSpPr>
        <p:spPr>
          <a:xfrm rot="5400000">
            <a:off x="2521209" y="3880534"/>
            <a:ext cx="59576" cy="912855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0" name="Cerrar llave 99">
            <a:extLst>
              <a:ext uri="{FF2B5EF4-FFF2-40B4-BE49-F238E27FC236}">
                <a16:creationId xmlns:a16="http://schemas.microsoft.com/office/drawing/2014/main" id="{CE9B0B6D-390A-421F-9406-EDF8FC908901}"/>
              </a:ext>
            </a:extLst>
          </p:cNvPr>
          <p:cNvSpPr/>
          <p:nvPr/>
        </p:nvSpPr>
        <p:spPr>
          <a:xfrm rot="5400000">
            <a:off x="3764456" y="3878784"/>
            <a:ext cx="59576" cy="912855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1" name="Cerrar llave 100">
            <a:extLst>
              <a:ext uri="{FF2B5EF4-FFF2-40B4-BE49-F238E27FC236}">
                <a16:creationId xmlns:a16="http://schemas.microsoft.com/office/drawing/2014/main" id="{9A24FDC5-05EC-46FF-9773-B729FA8EE888}"/>
              </a:ext>
            </a:extLst>
          </p:cNvPr>
          <p:cNvSpPr/>
          <p:nvPr/>
        </p:nvSpPr>
        <p:spPr>
          <a:xfrm rot="5400000">
            <a:off x="4882093" y="3930445"/>
            <a:ext cx="45719" cy="826202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2" name="Cerrar llave 101">
            <a:extLst>
              <a:ext uri="{FF2B5EF4-FFF2-40B4-BE49-F238E27FC236}">
                <a16:creationId xmlns:a16="http://schemas.microsoft.com/office/drawing/2014/main" id="{38E55AE9-EAB3-4D34-9816-DCEC865D8F22}"/>
              </a:ext>
            </a:extLst>
          </p:cNvPr>
          <p:cNvSpPr/>
          <p:nvPr/>
        </p:nvSpPr>
        <p:spPr>
          <a:xfrm rot="5400000">
            <a:off x="2969056" y="2754950"/>
            <a:ext cx="45719" cy="4260998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" name="Rectángulo 102">
            <a:extLst>
              <a:ext uri="{FF2B5EF4-FFF2-40B4-BE49-F238E27FC236}">
                <a16:creationId xmlns:a16="http://schemas.microsoft.com/office/drawing/2014/main" id="{F06B3659-B084-492D-A758-F4F6ABD04D68}"/>
              </a:ext>
            </a:extLst>
          </p:cNvPr>
          <p:cNvSpPr/>
          <p:nvPr/>
        </p:nvSpPr>
        <p:spPr>
          <a:xfrm>
            <a:off x="967188" y="807855"/>
            <a:ext cx="9962362" cy="862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paquete contiene 36 cajas, con 12 lápices de colores en cada una de ellas. ¿Cuántos lápices hay en un paquete?  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4" name="Cerrar llave 103">
            <a:extLst>
              <a:ext uri="{FF2B5EF4-FFF2-40B4-BE49-F238E27FC236}">
                <a16:creationId xmlns:a16="http://schemas.microsoft.com/office/drawing/2014/main" id="{1D8F63F2-48E9-4158-B491-C145622440F5}"/>
              </a:ext>
            </a:extLst>
          </p:cNvPr>
          <p:cNvSpPr/>
          <p:nvPr/>
        </p:nvSpPr>
        <p:spPr>
          <a:xfrm rot="10800000">
            <a:off x="7254177" y="3595059"/>
            <a:ext cx="45719" cy="826202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5" name="CuadroTexto 104">
            <a:extLst>
              <a:ext uri="{FF2B5EF4-FFF2-40B4-BE49-F238E27FC236}">
                <a16:creationId xmlns:a16="http://schemas.microsoft.com/office/drawing/2014/main" id="{DC350CB1-C10B-4EDF-94D0-7A2C1F96CDD1}"/>
              </a:ext>
            </a:extLst>
          </p:cNvPr>
          <p:cNvSpPr txBox="1"/>
          <p:nvPr/>
        </p:nvSpPr>
        <p:spPr>
          <a:xfrm>
            <a:off x="6304028" y="3833852"/>
            <a:ext cx="861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Cajas</a:t>
            </a:r>
            <a:endParaRPr lang="es-C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CuadroTexto 105">
            <a:extLst>
              <a:ext uri="{FF2B5EF4-FFF2-40B4-BE49-F238E27FC236}">
                <a16:creationId xmlns:a16="http://schemas.microsoft.com/office/drawing/2014/main" id="{D4FF9948-A452-44E5-B1EA-A9B6C04F8510}"/>
              </a:ext>
            </a:extLst>
          </p:cNvPr>
          <p:cNvSpPr txBox="1"/>
          <p:nvPr/>
        </p:nvSpPr>
        <p:spPr>
          <a:xfrm>
            <a:off x="10536980" y="3782027"/>
            <a:ext cx="1009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Lápices</a:t>
            </a:r>
            <a:endParaRPr lang="es-C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Cerrar llave 106">
            <a:extLst>
              <a:ext uri="{FF2B5EF4-FFF2-40B4-BE49-F238E27FC236}">
                <a16:creationId xmlns:a16="http://schemas.microsoft.com/office/drawing/2014/main" id="{26981187-F0D2-47FE-8F34-4BC850DC765C}"/>
              </a:ext>
            </a:extLst>
          </p:cNvPr>
          <p:cNvSpPr/>
          <p:nvPr/>
        </p:nvSpPr>
        <p:spPr>
          <a:xfrm>
            <a:off x="10397280" y="3569644"/>
            <a:ext cx="45719" cy="826202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8" name="Cerrar llave 107">
            <a:extLst>
              <a:ext uri="{FF2B5EF4-FFF2-40B4-BE49-F238E27FC236}">
                <a16:creationId xmlns:a16="http://schemas.microsoft.com/office/drawing/2014/main" id="{DF1ADAAA-C2EB-4C0D-BD60-91F615E085A2}"/>
              </a:ext>
            </a:extLst>
          </p:cNvPr>
          <p:cNvSpPr/>
          <p:nvPr/>
        </p:nvSpPr>
        <p:spPr>
          <a:xfrm rot="5400000">
            <a:off x="9936404" y="4758061"/>
            <a:ext cx="45719" cy="702528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9" name="CuadroTexto 108">
            <a:extLst>
              <a:ext uri="{FF2B5EF4-FFF2-40B4-BE49-F238E27FC236}">
                <a16:creationId xmlns:a16="http://schemas.microsoft.com/office/drawing/2014/main" id="{BAE56D4F-B52D-4C9D-AF98-6B66D5E7F21F}"/>
              </a:ext>
            </a:extLst>
          </p:cNvPr>
          <p:cNvSpPr txBox="1"/>
          <p:nvPr/>
        </p:nvSpPr>
        <p:spPr>
          <a:xfrm>
            <a:off x="9069325" y="5219786"/>
            <a:ext cx="1793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Total de lápices</a:t>
            </a:r>
            <a:endParaRPr lang="es-C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CuadroTexto 109">
            <a:extLst>
              <a:ext uri="{FF2B5EF4-FFF2-40B4-BE49-F238E27FC236}">
                <a16:creationId xmlns:a16="http://schemas.microsoft.com/office/drawing/2014/main" id="{AF761C30-3182-4CC0-A38E-6834704046C5}"/>
              </a:ext>
            </a:extLst>
          </p:cNvPr>
          <p:cNvSpPr txBox="1"/>
          <p:nvPr/>
        </p:nvSpPr>
        <p:spPr>
          <a:xfrm>
            <a:off x="2206127" y="267192"/>
            <a:ext cx="7300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Multiplicación utilizando la propiedad distributiva </a:t>
            </a:r>
          </a:p>
        </p:txBody>
      </p:sp>
    </p:spTree>
    <p:extLst>
      <p:ext uri="{BB962C8B-B14F-4D97-AF65-F5344CB8AC3E}">
        <p14:creationId xmlns:p14="http://schemas.microsoft.com/office/powerpoint/2010/main" val="1207026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 animBg="1"/>
      <p:bldP spid="18" grpId="0"/>
      <p:bldP spid="20" grpId="0"/>
      <p:bldP spid="21" grpId="0"/>
      <p:bldP spid="22" grpId="0"/>
      <p:bldP spid="23" grpId="0"/>
      <p:bldP spid="24" grpId="0"/>
      <p:bldP spid="25" grpId="0"/>
      <p:bldP spid="28" grpId="0"/>
      <p:bldP spid="30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9" grpId="0" animBg="1"/>
      <p:bldP spid="51" grpId="0"/>
      <p:bldP spid="52" grpId="0"/>
      <p:bldP spid="53" grpId="0"/>
      <p:bldP spid="54" grpId="0"/>
      <p:bldP spid="55" grpId="0"/>
      <p:bldP spid="57" grpId="0"/>
      <p:bldP spid="58" grpId="0"/>
      <p:bldP spid="59" grpId="0"/>
      <p:bldP spid="60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99" grpId="0" animBg="1"/>
      <p:bldP spid="100" grpId="0" animBg="1"/>
      <p:bldP spid="101" grpId="0" animBg="1"/>
      <p:bldP spid="102" grpId="0" animBg="1"/>
      <p:bldP spid="103" grpId="0"/>
      <p:bldP spid="104" grpId="0" animBg="1"/>
      <p:bldP spid="105" grpId="0"/>
      <p:bldP spid="106" grpId="0"/>
      <p:bldP spid="107" grpId="0" animBg="1"/>
      <p:bldP spid="108" grpId="0" animBg="1"/>
      <p:bldP spid="10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FAF4047-D80B-4C5F-89F6-5345A737A86B}"/>
              </a:ext>
            </a:extLst>
          </p:cNvPr>
          <p:cNvSpPr txBox="1"/>
          <p:nvPr/>
        </p:nvSpPr>
        <p:spPr>
          <a:xfrm>
            <a:off x="1026570" y="292572"/>
            <a:ext cx="10057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Técnica para resolver la operación, a través de la propiedad distributiva</a:t>
            </a: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13754C3-DDBA-4BF7-8C46-7D9CAB3B66A3}"/>
              </a:ext>
            </a:extLst>
          </p:cNvPr>
          <p:cNvSpPr txBox="1"/>
          <p:nvPr/>
        </p:nvSpPr>
        <p:spPr>
          <a:xfrm>
            <a:off x="2641620" y="892415"/>
            <a:ext cx="6473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1.- Se descompone ambos factores, de acuerdo a  su valor posicional.</a:t>
            </a: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48CE09A-F096-4666-8028-DA839D8E1481}"/>
              </a:ext>
            </a:extLst>
          </p:cNvPr>
          <p:cNvSpPr txBox="1"/>
          <p:nvPr/>
        </p:nvSpPr>
        <p:spPr>
          <a:xfrm>
            <a:off x="2642852" y="1554826"/>
            <a:ext cx="8187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2.- Se multiplican los valores descompuestos entre si</a:t>
            </a:r>
            <a:r>
              <a:rPr lang="es-MX" noProof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52A64FB-9A4B-44F5-BBF8-1FE169568148}"/>
              </a:ext>
            </a:extLst>
          </p:cNvPr>
          <p:cNvSpPr txBox="1"/>
          <p:nvPr/>
        </p:nvSpPr>
        <p:spPr>
          <a:xfrm>
            <a:off x="2642853" y="1978404"/>
            <a:ext cx="7282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3.- Luego se suman los productos parciales,</a:t>
            </a:r>
            <a:r>
              <a:rPr kumimoji="0" lang="es-MX" sz="18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en filas y columnas. </a:t>
            </a: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Esta suma corresponde al resultado o producto.</a:t>
            </a: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3750A251-A4A0-41CA-A6CA-63AEC4119B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2103672"/>
              </p:ext>
            </p:extLst>
          </p:nvPr>
        </p:nvGraphicFramePr>
        <p:xfrm>
          <a:off x="4240737" y="3083745"/>
          <a:ext cx="2977140" cy="2617509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744285">
                  <a:extLst>
                    <a:ext uri="{9D8B030D-6E8A-4147-A177-3AD203B41FA5}">
                      <a16:colId xmlns:a16="http://schemas.microsoft.com/office/drawing/2014/main" val="1633717771"/>
                    </a:ext>
                  </a:extLst>
                </a:gridCol>
                <a:gridCol w="744285">
                  <a:extLst>
                    <a:ext uri="{9D8B030D-6E8A-4147-A177-3AD203B41FA5}">
                      <a16:colId xmlns:a16="http://schemas.microsoft.com/office/drawing/2014/main" val="3122927606"/>
                    </a:ext>
                  </a:extLst>
                </a:gridCol>
                <a:gridCol w="744285">
                  <a:extLst>
                    <a:ext uri="{9D8B030D-6E8A-4147-A177-3AD203B41FA5}">
                      <a16:colId xmlns:a16="http://schemas.microsoft.com/office/drawing/2014/main" val="1501861595"/>
                    </a:ext>
                  </a:extLst>
                </a:gridCol>
                <a:gridCol w="744285">
                  <a:extLst>
                    <a:ext uri="{9D8B030D-6E8A-4147-A177-3AD203B41FA5}">
                      <a16:colId xmlns:a16="http://schemas.microsoft.com/office/drawing/2014/main" val="2029077055"/>
                    </a:ext>
                  </a:extLst>
                </a:gridCol>
              </a:tblGrid>
              <a:tr h="483914">
                <a:tc gridSpan="4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294359"/>
                  </a:ext>
                </a:extLst>
              </a:tr>
              <a:tr h="562159">
                <a:tc>
                  <a:txBody>
                    <a:bodyPr/>
                    <a:lstStyle/>
                    <a:p>
                      <a:pPr algn="ctr"/>
                      <a:r>
                        <a:rPr kumimoji="0" lang="es-CL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•</a:t>
                      </a:r>
                      <a:endParaRPr lang="es-C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203068"/>
                  </a:ext>
                </a:extLst>
              </a:tr>
              <a:tr h="523812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717"/>
                  </a:ext>
                </a:extLst>
              </a:tr>
              <a:tr h="523812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726123"/>
                  </a:ext>
                </a:extLst>
              </a:tr>
              <a:tr h="523812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6108658"/>
                  </a:ext>
                </a:extLst>
              </a:tr>
            </a:tbl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0CF18E23-8945-410E-8EEF-938526812BB8}"/>
              </a:ext>
            </a:extLst>
          </p:cNvPr>
          <p:cNvSpPr txBox="1"/>
          <p:nvPr/>
        </p:nvSpPr>
        <p:spPr>
          <a:xfrm>
            <a:off x="5037500" y="3103759"/>
            <a:ext cx="1523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  <a:r>
              <a:rPr kumimoji="0" lang="es-C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•  </a:t>
            </a:r>
            <a:r>
              <a:rPr lang="es-CL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kumimoji="0" lang="es-C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213CAFD-2855-4ABD-87A4-904E402CA07A}"/>
              </a:ext>
            </a:extLst>
          </p:cNvPr>
          <p:cNvSpPr txBox="1"/>
          <p:nvPr/>
        </p:nvSpPr>
        <p:spPr>
          <a:xfrm>
            <a:off x="5139455" y="3630422"/>
            <a:ext cx="589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7C6BAE2D-CC66-486C-B822-2A2629468943}"/>
              </a:ext>
            </a:extLst>
          </p:cNvPr>
          <p:cNvSpPr txBox="1"/>
          <p:nvPr/>
        </p:nvSpPr>
        <p:spPr>
          <a:xfrm>
            <a:off x="5913894" y="3626845"/>
            <a:ext cx="264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95BCA119-004B-4D2D-BEC3-77B0417F873A}"/>
              </a:ext>
            </a:extLst>
          </p:cNvPr>
          <p:cNvSpPr txBox="1"/>
          <p:nvPr/>
        </p:nvSpPr>
        <p:spPr>
          <a:xfrm>
            <a:off x="4341944" y="4200073"/>
            <a:ext cx="589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2C49509-7875-4326-A1D6-29129881AD88}"/>
              </a:ext>
            </a:extLst>
          </p:cNvPr>
          <p:cNvSpPr txBox="1"/>
          <p:nvPr/>
        </p:nvSpPr>
        <p:spPr>
          <a:xfrm>
            <a:off x="4504633" y="4656549"/>
            <a:ext cx="264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0CAD0972-636F-41F2-B546-4B55DB8AC517}"/>
              </a:ext>
            </a:extLst>
          </p:cNvPr>
          <p:cNvSpPr txBox="1"/>
          <p:nvPr/>
        </p:nvSpPr>
        <p:spPr>
          <a:xfrm>
            <a:off x="5047499" y="4169469"/>
            <a:ext cx="7414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300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E6C2A9F-7633-402E-9687-43E1DFD2BBB5}"/>
              </a:ext>
            </a:extLst>
          </p:cNvPr>
          <p:cNvSpPr txBox="1"/>
          <p:nvPr/>
        </p:nvSpPr>
        <p:spPr>
          <a:xfrm>
            <a:off x="5116047" y="4674408"/>
            <a:ext cx="589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B87C41E-3044-41CB-A8F2-45AEFB8A75CC}"/>
              </a:ext>
            </a:extLst>
          </p:cNvPr>
          <p:cNvSpPr txBox="1"/>
          <p:nvPr/>
        </p:nvSpPr>
        <p:spPr>
          <a:xfrm>
            <a:off x="5852653" y="4185086"/>
            <a:ext cx="58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A1734E9C-9269-4E85-A56C-85C87851283B}"/>
              </a:ext>
            </a:extLst>
          </p:cNvPr>
          <p:cNvSpPr txBox="1"/>
          <p:nvPr/>
        </p:nvSpPr>
        <p:spPr>
          <a:xfrm>
            <a:off x="5837834" y="4675983"/>
            <a:ext cx="5842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B932E6C-9AAE-41E5-8D3A-5EE1C095E81F}"/>
              </a:ext>
            </a:extLst>
          </p:cNvPr>
          <p:cNvSpPr txBox="1"/>
          <p:nvPr/>
        </p:nvSpPr>
        <p:spPr>
          <a:xfrm>
            <a:off x="5622855" y="4171270"/>
            <a:ext cx="264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</a:t>
            </a: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FCF73DD-8C51-4F1F-8D93-0C1F09955B27}"/>
              </a:ext>
            </a:extLst>
          </p:cNvPr>
          <p:cNvSpPr txBox="1"/>
          <p:nvPr/>
        </p:nvSpPr>
        <p:spPr>
          <a:xfrm>
            <a:off x="6493271" y="4185086"/>
            <a:ext cx="755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360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8CF2F0FC-2372-40B4-9B79-36908669CE36}"/>
              </a:ext>
            </a:extLst>
          </p:cNvPr>
          <p:cNvSpPr txBox="1"/>
          <p:nvPr/>
        </p:nvSpPr>
        <p:spPr>
          <a:xfrm>
            <a:off x="6623333" y="4685308"/>
            <a:ext cx="599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72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CC925123-AC12-4A1D-8E6C-4069972400D8}"/>
              </a:ext>
            </a:extLst>
          </p:cNvPr>
          <p:cNvSpPr txBox="1"/>
          <p:nvPr/>
        </p:nvSpPr>
        <p:spPr>
          <a:xfrm>
            <a:off x="5669432" y="4661738"/>
            <a:ext cx="264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</a:t>
            </a: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C325C296-9D6B-44E1-8B05-A8E2D6BB63E4}"/>
              </a:ext>
            </a:extLst>
          </p:cNvPr>
          <p:cNvSpPr txBox="1"/>
          <p:nvPr/>
        </p:nvSpPr>
        <p:spPr>
          <a:xfrm>
            <a:off x="4888278" y="4664081"/>
            <a:ext cx="264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</a:t>
            </a: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AF695CDE-B8E0-4632-9E15-F94ECAF6C5CB}"/>
              </a:ext>
            </a:extLst>
          </p:cNvPr>
          <p:cNvSpPr txBox="1"/>
          <p:nvPr/>
        </p:nvSpPr>
        <p:spPr>
          <a:xfrm>
            <a:off x="5036020" y="5212010"/>
            <a:ext cx="722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360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69733FC0-AE12-4DA0-B87C-9F6CA5441216}"/>
              </a:ext>
            </a:extLst>
          </p:cNvPr>
          <p:cNvSpPr txBox="1"/>
          <p:nvPr/>
        </p:nvSpPr>
        <p:spPr>
          <a:xfrm>
            <a:off x="5859543" y="5218894"/>
            <a:ext cx="588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72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9EA7A826-EB64-48A2-B68B-F4D4640CAB9E}"/>
              </a:ext>
            </a:extLst>
          </p:cNvPr>
          <p:cNvSpPr txBox="1"/>
          <p:nvPr/>
        </p:nvSpPr>
        <p:spPr>
          <a:xfrm>
            <a:off x="6490191" y="5194786"/>
            <a:ext cx="716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432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DB9E3BAE-10ED-4714-9D00-E2E3071C8AE0}"/>
              </a:ext>
            </a:extLst>
          </p:cNvPr>
          <p:cNvCxnSpPr>
            <a:cxnSpLocks/>
          </p:cNvCxnSpPr>
          <p:nvPr/>
        </p:nvCxnSpPr>
        <p:spPr>
          <a:xfrm flipH="1">
            <a:off x="4488465" y="3840627"/>
            <a:ext cx="798844" cy="465764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9DE644BF-934E-44EC-81B9-A8D221E01E75}"/>
              </a:ext>
            </a:extLst>
          </p:cNvPr>
          <p:cNvCxnSpPr>
            <a:cxnSpLocks/>
          </p:cNvCxnSpPr>
          <p:nvPr/>
        </p:nvCxnSpPr>
        <p:spPr>
          <a:xfrm flipV="1">
            <a:off x="4769106" y="4427987"/>
            <a:ext cx="383645" cy="1399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83FF9F31-1F4B-4C4E-91B5-B1D3A9D2C6EB}"/>
              </a:ext>
            </a:extLst>
          </p:cNvPr>
          <p:cNvCxnSpPr>
            <a:cxnSpLocks/>
          </p:cNvCxnSpPr>
          <p:nvPr/>
        </p:nvCxnSpPr>
        <p:spPr>
          <a:xfrm flipH="1">
            <a:off x="4663823" y="3961242"/>
            <a:ext cx="621793" cy="792414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de flecha 26">
            <a:extLst>
              <a:ext uri="{FF2B5EF4-FFF2-40B4-BE49-F238E27FC236}">
                <a16:creationId xmlns:a16="http://schemas.microsoft.com/office/drawing/2014/main" id="{2F694DBE-E247-4F3A-A3AD-A1A77D6D0FDA}"/>
              </a:ext>
            </a:extLst>
          </p:cNvPr>
          <p:cNvCxnSpPr>
            <a:cxnSpLocks/>
          </p:cNvCxnSpPr>
          <p:nvPr/>
        </p:nvCxnSpPr>
        <p:spPr>
          <a:xfrm>
            <a:off x="4786760" y="4337551"/>
            <a:ext cx="119031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de flecha 27">
            <a:extLst>
              <a:ext uri="{FF2B5EF4-FFF2-40B4-BE49-F238E27FC236}">
                <a16:creationId xmlns:a16="http://schemas.microsoft.com/office/drawing/2014/main" id="{FDC4F755-92D7-471D-9EB4-41414CD6A664}"/>
              </a:ext>
            </a:extLst>
          </p:cNvPr>
          <p:cNvCxnSpPr>
            <a:cxnSpLocks/>
          </p:cNvCxnSpPr>
          <p:nvPr/>
        </p:nvCxnSpPr>
        <p:spPr>
          <a:xfrm>
            <a:off x="4737048" y="4818583"/>
            <a:ext cx="489674" cy="0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>
            <a:extLst>
              <a:ext uri="{FF2B5EF4-FFF2-40B4-BE49-F238E27FC236}">
                <a16:creationId xmlns:a16="http://schemas.microsoft.com/office/drawing/2014/main" id="{9B99D280-D1DB-4621-9129-432032FBDB14}"/>
              </a:ext>
            </a:extLst>
          </p:cNvPr>
          <p:cNvCxnSpPr>
            <a:cxnSpLocks/>
          </p:cNvCxnSpPr>
          <p:nvPr/>
        </p:nvCxnSpPr>
        <p:spPr>
          <a:xfrm flipH="1">
            <a:off x="4726074" y="3805160"/>
            <a:ext cx="1250996" cy="54475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de flecha 29">
            <a:extLst>
              <a:ext uri="{FF2B5EF4-FFF2-40B4-BE49-F238E27FC236}">
                <a16:creationId xmlns:a16="http://schemas.microsoft.com/office/drawing/2014/main" id="{D50D1C4B-DBC0-43EB-8F65-87C3D294D32D}"/>
              </a:ext>
            </a:extLst>
          </p:cNvPr>
          <p:cNvCxnSpPr>
            <a:cxnSpLocks/>
          </p:cNvCxnSpPr>
          <p:nvPr/>
        </p:nvCxnSpPr>
        <p:spPr>
          <a:xfrm flipH="1">
            <a:off x="4657268" y="3833499"/>
            <a:ext cx="1397836" cy="11219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de flecha 30">
            <a:extLst>
              <a:ext uri="{FF2B5EF4-FFF2-40B4-BE49-F238E27FC236}">
                <a16:creationId xmlns:a16="http://schemas.microsoft.com/office/drawing/2014/main" id="{B18F0E63-2C78-44C6-8A81-015485A3CDF8}"/>
              </a:ext>
            </a:extLst>
          </p:cNvPr>
          <p:cNvCxnSpPr>
            <a:cxnSpLocks/>
          </p:cNvCxnSpPr>
          <p:nvPr/>
        </p:nvCxnSpPr>
        <p:spPr>
          <a:xfrm>
            <a:off x="4690461" y="5061056"/>
            <a:ext cx="119031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errar llave 31">
            <a:extLst>
              <a:ext uri="{FF2B5EF4-FFF2-40B4-BE49-F238E27FC236}">
                <a16:creationId xmlns:a16="http://schemas.microsoft.com/office/drawing/2014/main" id="{1A3E72D9-5895-4BC4-A900-1B0B064C0FA3}"/>
              </a:ext>
            </a:extLst>
          </p:cNvPr>
          <p:cNvSpPr/>
          <p:nvPr/>
        </p:nvSpPr>
        <p:spPr>
          <a:xfrm rot="10800000">
            <a:off x="4136368" y="4243448"/>
            <a:ext cx="45719" cy="826202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EF168DB9-32DA-4131-AD84-447A8DC7AAA4}"/>
              </a:ext>
            </a:extLst>
          </p:cNvPr>
          <p:cNvSpPr txBox="1"/>
          <p:nvPr/>
        </p:nvSpPr>
        <p:spPr>
          <a:xfrm>
            <a:off x="7465605" y="3654670"/>
            <a:ext cx="2388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Lápices en cada caja</a:t>
            </a:r>
            <a:endParaRPr lang="es-C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Cerrar llave 33">
            <a:extLst>
              <a:ext uri="{FF2B5EF4-FFF2-40B4-BE49-F238E27FC236}">
                <a16:creationId xmlns:a16="http://schemas.microsoft.com/office/drawing/2014/main" id="{A00D9908-FB19-464E-B1A8-D49178B9013B}"/>
              </a:ext>
            </a:extLst>
          </p:cNvPr>
          <p:cNvSpPr/>
          <p:nvPr/>
        </p:nvSpPr>
        <p:spPr>
          <a:xfrm>
            <a:off x="7256107" y="3626845"/>
            <a:ext cx="61151" cy="486174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Cerrar llave 34">
            <a:extLst>
              <a:ext uri="{FF2B5EF4-FFF2-40B4-BE49-F238E27FC236}">
                <a16:creationId xmlns:a16="http://schemas.microsoft.com/office/drawing/2014/main" id="{15959414-0BC3-4D18-AF11-48370DD67E7F}"/>
              </a:ext>
            </a:extLst>
          </p:cNvPr>
          <p:cNvSpPr/>
          <p:nvPr/>
        </p:nvSpPr>
        <p:spPr>
          <a:xfrm rot="5400000">
            <a:off x="6818595" y="5406450"/>
            <a:ext cx="45719" cy="702528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B77B9330-D5B3-43FC-959B-D416A56F8B6B}"/>
              </a:ext>
            </a:extLst>
          </p:cNvPr>
          <p:cNvSpPr txBox="1"/>
          <p:nvPr/>
        </p:nvSpPr>
        <p:spPr>
          <a:xfrm>
            <a:off x="5951516" y="5868175"/>
            <a:ext cx="1793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Total de lápices</a:t>
            </a:r>
            <a:endParaRPr lang="es-C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1FE04EC3-A032-4607-99F5-914ED7016517}"/>
              </a:ext>
            </a:extLst>
          </p:cNvPr>
          <p:cNvSpPr txBox="1"/>
          <p:nvPr/>
        </p:nvSpPr>
        <p:spPr>
          <a:xfrm>
            <a:off x="7480324" y="4225912"/>
            <a:ext cx="2388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Lápices en 30 cajas</a:t>
            </a:r>
            <a:endParaRPr lang="es-C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898CF41C-2358-478B-9DF8-BC4A5BB03E41}"/>
              </a:ext>
            </a:extLst>
          </p:cNvPr>
          <p:cNvSpPr txBox="1"/>
          <p:nvPr/>
        </p:nvSpPr>
        <p:spPr>
          <a:xfrm>
            <a:off x="7450915" y="4721286"/>
            <a:ext cx="2388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Lápices en 6 cajas</a:t>
            </a:r>
            <a:endParaRPr lang="es-C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Cerrar llave 40">
            <a:extLst>
              <a:ext uri="{FF2B5EF4-FFF2-40B4-BE49-F238E27FC236}">
                <a16:creationId xmlns:a16="http://schemas.microsoft.com/office/drawing/2014/main" id="{D46CD1FC-D280-44A6-9235-921684E1CB52}"/>
              </a:ext>
            </a:extLst>
          </p:cNvPr>
          <p:cNvSpPr/>
          <p:nvPr/>
        </p:nvSpPr>
        <p:spPr>
          <a:xfrm>
            <a:off x="7256107" y="4169469"/>
            <a:ext cx="61151" cy="486174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Cerrar llave 41">
            <a:extLst>
              <a:ext uri="{FF2B5EF4-FFF2-40B4-BE49-F238E27FC236}">
                <a16:creationId xmlns:a16="http://schemas.microsoft.com/office/drawing/2014/main" id="{DA33FD26-0731-4FEB-B7CB-43F3A45351DD}"/>
              </a:ext>
            </a:extLst>
          </p:cNvPr>
          <p:cNvSpPr/>
          <p:nvPr/>
        </p:nvSpPr>
        <p:spPr>
          <a:xfrm>
            <a:off x="7245951" y="4665906"/>
            <a:ext cx="61151" cy="486174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34DE195D-2315-4693-A8F7-60D8BDC8F413}"/>
              </a:ext>
            </a:extLst>
          </p:cNvPr>
          <p:cNvSpPr txBox="1"/>
          <p:nvPr/>
        </p:nvSpPr>
        <p:spPr>
          <a:xfrm>
            <a:off x="3223778" y="4446468"/>
            <a:ext cx="861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Cajas</a:t>
            </a:r>
            <a:endParaRPr lang="es-C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227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32" grpId="0" animBg="1"/>
      <p:bldP spid="33" grpId="0"/>
      <p:bldP spid="34" grpId="0" animBg="1"/>
      <p:bldP spid="35" grpId="0" animBg="1"/>
      <p:bldP spid="36" grpId="0"/>
      <p:bldP spid="37" grpId="0"/>
      <p:bldP spid="39" grpId="0"/>
      <p:bldP spid="41" grpId="0" animBg="1"/>
      <p:bldP spid="42" grpId="0" animBg="1"/>
      <p:bldP spid="4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uadroTexto 56">
            <a:extLst>
              <a:ext uri="{FF2B5EF4-FFF2-40B4-BE49-F238E27FC236}">
                <a16:creationId xmlns:a16="http://schemas.microsoft.com/office/drawing/2014/main" id="{A50FC793-BBAD-4EE3-ADBD-F80A4A573F38}"/>
              </a:ext>
            </a:extLst>
          </p:cNvPr>
          <p:cNvSpPr txBox="1"/>
          <p:nvPr/>
        </p:nvSpPr>
        <p:spPr>
          <a:xfrm>
            <a:off x="2163193" y="4495800"/>
            <a:ext cx="7391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0" dirty="0"/>
              <a:t>Excelente trabajo</a:t>
            </a:r>
            <a:endParaRPr lang="es-CL" sz="8000" dirty="0"/>
          </a:p>
        </p:txBody>
      </p:sp>
      <p:sp>
        <p:nvSpPr>
          <p:cNvPr id="81" name="Rectángulo 80">
            <a:extLst>
              <a:ext uri="{FF2B5EF4-FFF2-40B4-BE49-F238E27FC236}">
                <a16:creationId xmlns:a16="http://schemas.microsoft.com/office/drawing/2014/main" id="{2B404EE5-7562-4636-8800-AB8EBAC131B5}"/>
              </a:ext>
            </a:extLst>
          </p:cNvPr>
          <p:cNvSpPr/>
          <p:nvPr/>
        </p:nvSpPr>
        <p:spPr>
          <a:xfrm rot="1597653">
            <a:off x="2163193" y="2349326"/>
            <a:ext cx="2263806" cy="57704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2" name="Rectángulo 81">
            <a:extLst>
              <a:ext uri="{FF2B5EF4-FFF2-40B4-BE49-F238E27FC236}">
                <a16:creationId xmlns:a16="http://schemas.microsoft.com/office/drawing/2014/main" id="{FD8AA2FE-EFE3-4C73-A1C3-B341DCF65BC3}"/>
              </a:ext>
            </a:extLst>
          </p:cNvPr>
          <p:cNvSpPr/>
          <p:nvPr/>
        </p:nvSpPr>
        <p:spPr>
          <a:xfrm rot="1597653">
            <a:off x="4964098" y="2349324"/>
            <a:ext cx="2263806" cy="57704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3" name="Rectángulo 82">
            <a:extLst>
              <a:ext uri="{FF2B5EF4-FFF2-40B4-BE49-F238E27FC236}">
                <a16:creationId xmlns:a16="http://schemas.microsoft.com/office/drawing/2014/main" id="{BC8F7805-5617-40D6-BFAC-7B205D2FACFD}"/>
              </a:ext>
            </a:extLst>
          </p:cNvPr>
          <p:cNvSpPr/>
          <p:nvPr/>
        </p:nvSpPr>
        <p:spPr>
          <a:xfrm rot="1597653">
            <a:off x="7765003" y="2349324"/>
            <a:ext cx="2263806" cy="57704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4" name="CuadroTexto 83">
            <a:extLst>
              <a:ext uri="{FF2B5EF4-FFF2-40B4-BE49-F238E27FC236}">
                <a16:creationId xmlns:a16="http://schemas.microsoft.com/office/drawing/2014/main" id="{0B193F92-8215-4B33-9C27-0D0CBA661780}"/>
              </a:ext>
            </a:extLst>
          </p:cNvPr>
          <p:cNvSpPr txBox="1"/>
          <p:nvPr/>
        </p:nvSpPr>
        <p:spPr>
          <a:xfrm rot="1597653">
            <a:off x="4522434" y="2453182"/>
            <a:ext cx="346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•</a:t>
            </a:r>
          </a:p>
        </p:txBody>
      </p:sp>
      <p:sp>
        <p:nvSpPr>
          <p:cNvPr id="85" name="CuadroTexto 84">
            <a:extLst>
              <a:ext uri="{FF2B5EF4-FFF2-40B4-BE49-F238E27FC236}">
                <a16:creationId xmlns:a16="http://schemas.microsoft.com/office/drawing/2014/main" id="{0C42B04B-CF4A-4891-8DDF-26F2A9B5D772}"/>
              </a:ext>
            </a:extLst>
          </p:cNvPr>
          <p:cNvSpPr txBox="1"/>
          <p:nvPr/>
        </p:nvSpPr>
        <p:spPr>
          <a:xfrm rot="1597653">
            <a:off x="7323339" y="2453182"/>
            <a:ext cx="346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=</a:t>
            </a:r>
          </a:p>
        </p:txBody>
      </p:sp>
      <p:sp>
        <p:nvSpPr>
          <p:cNvPr id="86" name="CuadroTexto 85">
            <a:extLst>
              <a:ext uri="{FF2B5EF4-FFF2-40B4-BE49-F238E27FC236}">
                <a16:creationId xmlns:a16="http://schemas.microsoft.com/office/drawing/2014/main" id="{EA39E487-3A57-4E41-BEA3-E0C8720A483D}"/>
              </a:ext>
            </a:extLst>
          </p:cNvPr>
          <p:cNvSpPr txBox="1"/>
          <p:nvPr/>
        </p:nvSpPr>
        <p:spPr>
          <a:xfrm rot="1597653">
            <a:off x="2327430" y="1724572"/>
            <a:ext cx="1793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N° de grupos</a:t>
            </a:r>
          </a:p>
        </p:txBody>
      </p:sp>
      <p:sp>
        <p:nvSpPr>
          <p:cNvPr id="87" name="CuadroTexto 86">
            <a:extLst>
              <a:ext uri="{FF2B5EF4-FFF2-40B4-BE49-F238E27FC236}">
                <a16:creationId xmlns:a16="http://schemas.microsoft.com/office/drawing/2014/main" id="{B1D676F3-868A-45F0-BC9D-38ACB8D9A261}"/>
              </a:ext>
            </a:extLst>
          </p:cNvPr>
          <p:cNvSpPr txBox="1"/>
          <p:nvPr/>
        </p:nvSpPr>
        <p:spPr>
          <a:xfrm rot="1597653">
            <a:off x="4916378" y="1442278"/>
            <a:ext cx="23592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N° de elementos en cada grupo</a:t>
            </a:r>
          </a:p>
        </p:txBody>
      </p:sp>
      <p:sp>
        <p:nvSpPr>
          <p:cNvPr id="88" name="CuadroTexto 87">
            <a:extLst>
              <a:ext uri="{FF2B5EF4-FFF2-40B4-BE49-F238E27FC236}">
                <a16:creationId xmlns:a16="http://schemas.microsoft.com/office/drawing/2014/main" id="{2B6CF2E6-4A2B-427F-A57D-0DDE101F180B}"/>
              </a:ext>
            </a:extLst>
          </p:cNvPr>
          <p:cNvSpPr txBox="1"/>
          <p:nvPr/>
        </p:nvSpPr>
        <p:spPr>
          <a:xfrm rot="1597653">
            <a:off x="7787197" y="1719277"/>
            <a:ext cx="2359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Total de elementos</a:t>
            </a:r>
          </a:p>
        </p:txBody>
      </p:sp>
      <p:sp>
        <p:nvSpPr>
          <p:cNvPr id="89" name="Cerrar llave 88">
            <a:extLst>
              <a:ext uri="{FF2B5EF4-FFF2-40B4-BE49-F238E27FC236}">
                <a16:creationId xmlns:a16="http://schemas.microsoft.com/office/drawing/2014/main" id="{C9079084-FD3D-4A74-B3E7-B6855C0CC88F}"/>
              </a:ext>
            </a:extLst>
          </p:cNvPr>
          <p:cNvSpPr/>
          <p:nvPr/>
        </p:nvSpPr>
        <p:spPr>
          <a:xfrm rot="17797653">
            <a:off x="3191138" y="1146307"/>
            <a:ext cx="207915" cy="2150615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0" name="Cerrar llave 89">
            <a:extLst>
              <a:ext uri="{FF2B5EF4-FFF2-40B4-BE49-F238E27FC236}">
                <a16:creationId xmlns:a16="http://schemas.microsoft.com/office/drawing/2014/main" id="{771E02E0-4F5A-4FA5-81A7-09F28A64D8C2}"/>
              </a:ext>
            </a:extLst>
          </p:cNvPr>
          <p:cNvSpPr/>
          <p:nvPr/>
        </p:nvSpPr>
        <p:spPr>
          <a:xfrm rot="17797653">
            <a:off x="5992043" y="1146307"/>
            <a:ext cx="207915" cy="2150615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1" name="Cerrar llave 90">
            <a:extLst>
              <a:ext uri="{FF2B5EF4-FFF2-40B4-BE49-F238E27FC236}">
                <a16:creationId xmlns:a16="http://schemas.microsoft.com/office/drawing/2014/main" id="{A674D745-7AC3-4C69-98D4-6DBFC2EEA92E}"/>
              </a:ext>
            </a:extLst>
          </p:cNvPr>
          <p:cNvSpPr/>
          <p:nvPr/>
        </p:nvSpPr>
        <p:spPr>
          <a:xfrm rot="17797653">
            <a:off x="8777045" y="1157096"/>
            <a:ext cx="207915" cy="2150615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2" name="Cerrar llave 91">
            <a:extLst>
              <a:ext uri="{FF2B5EF4-FFF2-40B4-BE49-F238E27FC236}">
                <a16:creationId xmlns:a16="http://schemas.microsoft.com/office/drawing/2014/main" id="{3B3A9EFE-4FAE-4501-9BCE-9C1ED1EAD81C}"/>
              </a:ext>
            </a:extLst>
          </p:cNvPr>
          <p:cNvSpPr/>
          <p:nvPr/>
        </p:nvSpPr>
        <p:spPr>
          <a:xfrm rot="6997653">
            <a:off x="3191138" y="2026480"/>
            <a:ext cx="207915" cy="2150615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3" name="Cerrar llave 92">
            <a:extLst>
              <a:ext uri="{FF2B5EF4-FFF2-40B4-BE49-F238E27FC236}">
                <a16:creationId xmlns:a16="http://schemas.microsoft.com/office/drawing/2014/main" id="{2A46F48D-9639-431D-97F3-54E9BB639FDE}"/>
              </a:ext>
            </a:extLst>
          </p:cNvPr>
          <p:cNvSpPr/>
          <p:nvPr/>
        </p:nvSpPr>
        <p:spPr>
          <a:xfrm rot="6997653">
            <a:off x="5992042" y="2026480"/>
            <a:ext cx="207915" cy="2150615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4" name="Cerrar llave 93">
            <a:extLst>
              <a:ext uri="{FF2B5EF4-FFF2-40B4-BE49-F238E27FC236}">
                <a16:creationId xmlns:a16="http://schemas.microsoft.com/office/drawing/2014/main" id="{8C571351-B589-406D-B302-26111F722A73}"/>
              </a:ext>
            </a:extLst>
          </p:cNvPr>
          <p:cNvSpPr/>
          <p:nvPr/>
        </p:nvSpPr>
        <p:spPr>
          <a:xfrm rot="6997653">
            <a:off x="8792948" y="2019702"/>
            <a:ext cx="207915" cy="2150615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5" name="Rectángulo 94">
            <a:extLst>
              <a:ext uri="{FF2B5EF4-FFF2-40B4-BE49-F238E27FC236}">
                <a16:creationId xmlns:a16="http://schemas.microsoft.com/office/drawing/2014/main" id="{CFAF1840-7291-4C57-B19A-1ED26DCA4FAE}"/>
              </a:ext>
            </a:extLst>
          </p:cNvPr>
          <p:cNvSpPr/>
          <p:nvPr/>
        </p:nvSpPr>
        <p:spPr>
          <a:xfrm rot="1597653">
            <a:off x="2164300" y="3380616"/>
            <a:ext cx="2263806" cy="577049"/>
          </a:xfrm>
          <a:prstGeom prst="rect">
            <a:avLst/>
          </a:prstGeom>
          <a:ln w="285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6" name="Rectángulo 95">
            <a:extLst>
              <a:ext uri="{FF2B5EF4-FFF2-40B4-BE49-F238E27FC236}">
                <a16:creationId xmlns:a16="http://schemas.microsoft.com/office/drawing/2014/main" id="{629C7D16-E329-4129-91F7-2ABF58D6E715}"/>
              </a:ext>
            </a:extLst>
          </p:cNvPr>
          <p:cNvSpPr/>
          <p:nvPr/>
        </p:nvSpPr>
        <p:spPr>
          <a:xfrm rot="1597653">
            <a:off x="4964098" y="3380615"/>
            <a:ext cx="2263806" cy="577049"/>
          </a:xfrm>
          <a:prstGeom prst="rect">
            <a:avLst/>
          </a:prstGeom>
          <a:ln w="285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7" name="Rectángulo 96">
            <a:extLst>
              <a:ext uri="{FF2B5EF4-FFF2-40B4-BE49-F238E27FC236}">
                <a16:creationId xmlns:a16="http://schemas.microsoft.com/office/drawing/2014/main" id="{4F393996-05DE-4D95-9CBF-5593A396B2F6}"/>
              </a:ext>
            </a:extLst>
          </p:cNvPr>
          <p:cNvSpPr/>
          <p:nvPr/>
        </p:nvSpPr>
        <p:spPr>
          <a:xfrm rot="1597653">
            <a:off x="7765003" y="3380615"/>
            <a:ext cx="2263806" cy="577049"/>
          </a:xfrm>
          <a:prstGeom prst="rect">
            <a:avLst/>
          </a:prstGeom>
          <a:ln w="285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8" name="CuadroTexto 97">
            <a:extLst>
              <a:ext uri="{FF2B5EF4-FFF2-40B4-BE49-F238E27FC236}">
                <a16:creationId xmlns:a16="http://schemas.microsoft.com/office/drawing/2014/main" id="{13D6470A-DB54-4E06-913C-986E0C5752D5}"/>
              </a:ext>
            </a:extLst>
          </p:cNvPr>
          <p:cNvSpPr txBox="1"/>
          <p:nvPr/>
        </p:nvSpPr>
        <p:spPr>
          <a:xfrm rot="1597653">
            <a:off x="2993254" y="2389273"/>
            <a:ext cx="603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</a:p>
        </p:txBody>
      </p:sp>
      <p:sp>
        <p:nvSpPr>
          <p:cNvPr id="99" name="Rectángulo 98">
            <a:extLst>
              <a:ext uri="{FF2B5EF4-FFF2-40B4-BE49-F238E27FC236}">
                <a16:creationId xmlns:a16="http://schemas.microsoft.com/office/drawing/2014/main" id="{6AF5CD75-C8A1-4D0D-AC70-BFDF23F5B86D}"/>
              </a:ext>
            </a:extLst>
          </p:cNvPr>
          <p:cNvSpPr/>
          <p:nvPr/>
        </p:nvSpPr>
        <p:spPr>
          <a:xfrm rot="1597653">
            <a:off x="5886649" y="2435439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100" name="CuadroTexto 99">
            <a:extLst>
              <a:ext uri="{FF2B5EF4-FFF2-40B4-BE49-F238E27FC236}">
                <a16:creationId xmlns:a16="http://schemas.microsoft.com/office/drawing/2014/main" id="{18763419-42F3-4AD3-84E2-20EF9D531C07}"/>
              </a:ext>
            </a:extLst>
          </p:cNvPr>
          <p:cNvSpPr txBox="1"/>
          <p:nvPr/>
        </p:nvSpPr>
        <p:spPr>
          <a:xfrm rot="1597653">
            <a:off x="8687169" y="2409598"/>
            <a:ext cx="4194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01" name="CuadroTexto 100">
            <a:extLst>
              <a:ext uri="{FF2B5EF4-FFF2-40B4-BE49-F238E27FC236}">
                <a16:creationId xmlns:a16="http://schemas.microsoft.com/office/drawing/2014/main" id="{E475E8A8-B370-4F73-9629-2D277BD2C9A5}"/>
              </a:ext>
            </a:extLst>
          </p:cNvPr>
          <p:cNvSpPr txBox="1"/>
          <p:nvPr/>
        </p:nvSpPr>
        <p:spPr>
          <a:xfrm rot="1597653">
            <a:off x="2854538" y="3470077"/>
            <a:ext cx="881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Cajas</a:t>
            </a:r>
          </a:p>
        </p:txBody>
      </p:sp>
      <p:sp>
        <p:nvSpPr>
          <p:cNvPr id="102" name="CuadroTexto 101">
            <a:extLst>
              <a:ext uri="{FF2B5EF4-FFF2-40B4-BE49-F238E27FC236}">
                <a16:creationId xmlns:a16="http://schemas.microsoft.com/office/drawing/2014/main" id="{9BBF341D-419E-4D19-ADEB-6F4D30772F4F}"/>
              </a:ext>
            </a:extLst>
          </p:cNvPr>
          <p:cNvSpPr txBox="1"/>
          <p:nvPr/>
        </p:nvSpPr>
        <p:spPr>
          <a:xfrm rot="1597653">
            <a:off x="5211572" y="3363694"/>
            <a:ext cx="19597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Lápices en cada caja</a:t>
            </a:r>
          </a:p>
        </p:txBody>
      </p: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C407C570-0DF3-4DC6-A1F4-DEB500BA0FBF}"/>
              </a:ext>
            </a:extLst>
          </p:cNvPr>
          <p:cNvSpPr txBox="1"/>
          <p:nvPr/>
        </p:nvSpPr>
        <p:spPr>
          <a:xfrm rot="1597653">
            <a:off x="7728382" y="3345973"/>
            <a:ext cx="24768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Total de lápices en un </a:t>
            </a:r>
          </a:p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paquete</a:t>
            </a:r>
          </a:p>
        </p:txBody>
      </p:sp>
    </p:spTree>
    <p:extLst>
      <p:ext uri="{BB962C8B-B14F-4D97-AF65-F5344CB8AC3E}">
        <p14:creationId xmlns:p14="http://schemas.microsoft.com/office/powerpoint/2010/main" val="1681773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89778E9-1AA2-42C7-A7CC-C9C597C52F27}"/>
              </a:ext>
            </a:extLst>
          </p:cNvPr>
          <p:cNvSpPr txBox="1"/>
          <p:nvPr/>
        </p:nvSpPr>
        <p:spPr>
          <a:xfrm>
            <a:off x="1269507" y="1189608"/>
            <a:ext cx="1793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Problema 1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AA25B2C7-A18F-40E7-A92F-AB10A1F4492B}"/>
              </a:ext>
            </a:extLst>
          </p:cNvPr>
          <p:cNvSpPr txBox="1"/>
          <p:nvPr/>
        </p:nvSpPr>
        <p:spPr>
          <a:xfrm>
            <a:off x="1074199" y="1863588"/>
            <a:ext cx="10120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Una caja contiene 24 alfajores, Gabriel ha vendido 8 cajas. ¿Cuántos alfajores ha vendido?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254547FE-1AB7-4AD7-A2D3-78BB6C3D421D}"/>
              </a:ext>
            </a:extLst>
          </p:cNvPr>
          <p:cNvSpPr/>
          <p:nvPr/>
        </p:nvSpPr>
        <p:spPr>
          <a:xfrm>
            <a:off x="1819923" y="4161408"/>
            <a:ext cx="2263806" cy="57704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C8DD4A7-7B74-48D1-9D6C-FC8B9EF7E0AB}"/>
              </a:ext>
            </a:extLst>
          </p:cNvPr>
          <p:cNvSpPr/>
          <p:nvPr/>
        </p:nvSpPr>
        <p:spPr>
          <a:xfrm>
            <a:off x="4620828" y="4161406"/>
            <a:ext cx="2263806" cy="57704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F26D0E29-0B00-4600-8A85-42CA915BABF7}"/>
              </a:ext>
            </a:extLst>
          </p:cNvPr>
          <p:cNvSpPr/>
          <p:nvPr/>
        </p:nvSpPr>
        <p:spPr>
          <a:xfrm>
            <a:off x="7421733" y="4161406"/>
            <a:ext cx="2263806" cy="57704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D240915-10F6-42D1-899F-A1382FEBA39C}"/>
              </a:ext>
            </a:extLst>
          </p:cNvPr>
          <p:cNvSpPr txBox="1"/>
          <p:nvPr/>
        </p:nvSpPr>
        <p:spPr>
          <a:xfrm>
            <a:off x="4179164" y="4265264"/>
            <a:ext cx="346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•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87CAEF6-B79F-4830-9809-D5CBFD232EEF}"/>
              </a:ext>
            </a:extLst>
          </p:cNvPr>
          <p:cNvSpPr txBox="1"/>
          <p:nvPr/>
        </p:nvSpPr>
        <p:spPr>
          <a:xfrm>
            <a:off x="6980069" y="4265264"/>
            <a:ext cx="346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=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572138C5-ED1E-4512-9DDF-F084F3095E5E}"/>
              </a:ext>
            </a:extLst>
          </p:cNvPr>
          <p:cNvSpPr txBox="1"/>
          <p:nvPr/>
        </p:nvSpPr>
        <p:spPr>
          <a:xfrm>
            <a:off x="1984160" y="3536654"/>
            <a:ext cx="1793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N° de grupos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DAD432E-EFB9-4868-919D-F34B94630EBF}"/>
              </a:ext>
            </a:extLst>
          </p:cNvPr>
          <p:cNvSpPr txBox="1"/>
          <p:nvPr/>
        </p:nvSpPr>
        <p:spPr>
          <a:xfrm>
            <a:off x="4573108" y="3254360"/>
            <a:ext cx="23592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N° de elementos en cada grupo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61A28CCB-3834-46DB-BF37-FE4444B9B5BC}"/>
              </a:ext>
            </a:extLst>
          </p:cNvPr>
          <p:cNvSpPr txBox="1"/>
          <p:nvPr/>
        </p:nvSpPr>
        <p:spPr>
          <a:xfrm>
            <a:off x="7443927" y="3531359"/>
            <a:ext cx="2359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Total de elementos</a:t>
            </a:r>
          </a:p>
        </p:txBody>
      </p:sp>
      <p:sp>
        <p:nvSpPr>
          <p:cNvPr id="13" name="Cerrar llave 12">
            <a:extLst>
              <a:ext uri="{FF2B5EF4-FFF2-40B4-BE49-F238E27FC236}">
                <a16:creationId xmlns:a16="http://schemas.microsoft.com/office/drawing/2014/main" id="{2F8ACE4B-B5B4-4B9F-8662-6945117B1738}"/>
              </a:ext>
            </a:extLst>
          </p:cNvPr>
          <p:cNvSpPr/>
          <p:nvPr/>
        </p:nvSpPr>
        <p:spPr>
          <a:xfrm rot="16200000">
            <a:off x="2847868" y="2958389"/>
            <a:ext cx="207915" cy="2150615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Cerrar llave 13">
            <a:extLst>
              <a:ext uri="{FF2B5EF4-FFF2-40B4-BE49-F238E27FC236}">
                <a16:creationId xmlns:a16="http://schemas.microsoft.com/office/drawing/2014/main" id="{0D8C4D1E-AA72-4165-B395-FF5622FCB25D}"/>
              </a:ext>
            </a:extLst>
          </p:cNvPr>
          <p:cNvSpPr/>
          <p:nvPr/>
        </p:nvSpPr>
        <p:spPr>
          <a:xfrm rot="16200000">
            <a:off x="5648773" y="2958389"/>
            <a:ext cx="207915" cy="2150615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Cerrar llave 14">
            <a:extLst>
              <a:ext uri="{FF2B5EF4-FFF2-40B4-BE49-F238E27FC236}">
                <a16:creationId xmlns:a16="http://schemas.microsoft.com/office/drawing/2014/main" id="{92C13F0B-DD64-4A73-87AF-C5E07F92D8D0}"/>
              </a:ext>
            </a:extLst>
          </p:cNvPr>
          <p:cNvSpPr/>
          <p:nvPr/>
        </p:nvSpPr>
        <p:spPr>
          <a:xfrm rot="16200000">
            <a:off x="8433775" y="2969178"/>
            <a:ext cx="207915" cy="2150615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Cerrar llave 15">
            <a:extLst>
              <a:ext uri="{FF2B5EF4-FFF2-40B4-BE49-F238E27FC236}">
                <a16:creationId xmlns:a16="http://schemas.microsoft.com/office/drawing/2014/main" id="{AF291860-7AFC-4BA4-B85F-206216DCA908}"/>
              </a:ext>
            </a:extLst>
          </p:cNvPr>
          <p:cNvSpPr/>
          <p:nvPr/>
        </p:nvSpPr>
        <p:spPr>
          <a:xfrm rot="5400000">
            <a:off x="2847868" y="3838562"/>
            <a:ext cx="207915" cy="2150615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Cerrar llave 16">
            <a:extLst>
              <a:ext uri="{FF2B5EF4-FFF2-40B4-BE49-F238E27FC236}">
                <a16:creationId xmlns:a16="http://schemas.microsoft.com/office/drawing/2014/main" id="{7D7CCE8A-9250-4AC3-8A4C-D5D4514FCB07}"/>
              </a:ext>
            </a:extLst>
          </p:cNvPr>
          <p:cNvSpPr/>
          <p:nvPr/>
        </p:nvSpPr>
        <p:spPr>
          <a:xfrm rot="5400000">
            <a:off x="5648772" y="3838562"/>
            <a:ext cx="207915" cy="2150615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Cerrar llave 17">
            <a:extLst>
              <a:ext uri="{FF2B5EF4-FFF2-40B4-BE49-F238E27FC236}">
                <a16:creationId xmlns:a16="http://schemas.microsoft.com/office/drawing/2014/main" id="{37730BAA-6516-4500-B553-FAFC5ACF1944}"/>
              </a:ext>
            </a:extLst>
          </p:cNvPr>
          <p:cNvSpPr/>
          <p:nvPr/>
        </p:nvSpPr>
        <p:spPr>
          <a:xfrm rot="5400000">
            <a:off x="8449678" y="3831784"/>
            <a:ext cx="207915" cy="2150615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091A3F77-6969-46FE-B190-D5451363D7AA}"/>
              </a:ext>
            </a:extLst>
          </p:cNvPr>
          <p:cNvSpPr/>
          <p:nvPr/>
        </p:nvSpPr>
        <p:spPr>
          <a:xfrm>
            <a:off x="1821030" y="5192698"/>
            <a:ext cx="2263806" cy="577049"/>
          </a:xfrm>
          <a:prstGeom prst="rect">
            <a:avLst/>
          </a:prstGeom>
          <a:ln w="285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DB382FFE-9E5B-4C2A-BF55-EBE3136E0ABB}"/>
              </a:ext>
            </a:extLst>
          </p:cNvPr>
          <p:cNvSpPr/>
          <p:nvPr/>
        </p:nvSpPr>
        <p:spPr>
          <a:xfrm>
            <a:off x="4620828" y="5192697"/>
            <a:ext cx="2263806" cy="577049"/>
          </a:xfrm>
          <a:prstGeom prst="rect">
            <a:avLst/>
          </a:prstGeom>
          <a:ln w="285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F10A2C8D-8A65-4E40-997D-088C79315C29}"/>
              </a:ext>
            </a:extLst>
          </p:cNvPr>
          <p:cNvSpPr/>
          <p:nvPr/>
        </p:nvSpPr>
        <p:spPr>
          <a:xfrm>
            <a:off x="7421733" y="5192697"/>
            <a:ext cx="2263806" cy="577049"/>
          </a:xfrm>
          <a:prstGeom prst="rect">
            <a:avLst/>
          </a:prstGeom>
          <a:ln w="285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C01375E9-65FC-4E45-866D-B6A76B54F8F7}"/>
              </a:ext>
            </a:extLst>
          </p:cNvPr>
          <p:cNvSpPr txBox="1"/>
          <p:nvPr/>
        </p:nvSpPr>
        <p:spPr>
          <a:xfrm>
            <a:off x="2649984" y="4201355"/>
            <a:ext cx="603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ADA27384-B1FA-435E-876A-3C74D8444AAA}"/>
              </a:ext>
            </a:extLst>
          </p:cNvPr>
          <p:cNvSpPr/>
          <p:nvPr/>
        </p:nvSpPr>
        <p:spPr>
          <a:xfrm>
            <a:off x="5543379" y="4247521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512A634-B23A-4939-BED5-5967CE278ADC}"/>
              </a:ext>
            </a:extLst>
          </p:cNvPr>
          <p:cNvSpPr txBox="1"/>
          <p:nvPr/>
        </p:nvSpPr>
        <p:spPr>
          <a:xfrm>
            <a:off x="8140455" y="4234872"/>
            <a:ext cx="794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¿?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8EF4F3D4-3F87-4F16-AB8E-697F31252C09}"/>
              </a:ext>
            </a:extLst>
          </p:cNvPr>
          <p:cNvSpPr txBox="1"/>
          <p:nvPr/>
        </p:nvSpPr>
        <p:spPr>
          <a:xfrm>
            <a:off x="2552328" y="5296555"/>
            <a:ext cx="798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Cajas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96A9549B-6A93-44FD-A848-4B1DE980706A}"/>
              </a:ext>
            </a:extLst>
          </p:cNvPr>
          <p:cNvSpPr txBox="1"/>
          <p:nvPr/>
        </p:nvSpPr>
        <p:spPr>
          <a:xfrm>
            <a:off x="4525393" y="5296555"/>
            <a:ext cx="2441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Alfajores en cada caja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171EC8F7-CAC9-449A-9A44-33DC79C19583}"/>
              </a:ext>
            </a:extLst>
          </p:cNvPr>
          <p:cNvSpPr txBox="1"/>
          <p:nvPr/>
        </p:nvSpPr>
        <p:spPr>
          <a:xfrm>
            <a:off x="7574888" y="5296555"/>
            <a:ext cx="2029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Total de alfajores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F8B2D786-E4E3-4A29-9F3B-725F7318FE6B}"/>
              </a:ext>
            </a:extLst>
          </p:cNvPr>
          <p:cNvSpPr txBox="1"/>
          <p:nvPr/>
        </p:nvSpPr>
        <p:spPr>
          <a:xfrm>
            <a:off x="2800813" y="476975"/>
            <a:ext cx="5597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Problemas multiplicativos con esquema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743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 animBg="1"/>
      <p:bldP spid="6" grpId="0" animBg="1"/>
      <p:bldP spid="8" grpId="0"/>
      <p:bldP spid="9" grpId="0"/>
      <p:bldP spid="10" grpId="0"/>
      <p:bldP spid="11" grpId="0"/>
      <p:bldP spid="12" grpId="0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3" grpId="0" animBg="1"/>
      <p:bldP spid="24" grpId="0" animBg="1"/>
      <p:bldP spid="25" grpId="0"/>
      <p:bldP spid="26" grpId="0"/>
      <p:bldP spid="28" grpId="0"/>
      <p:bldP spid="29" grpId="0"/>
      <p:bldP spid="30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B0A5CD89-C123-4FA2-829A-E939DD0274E6}"/>
              </a:ext>
            </a:extLst>
          </p:cNvPr>
          <p:cNvSpPr txBox="1"/>
          <p:nvPr/>
        </p:nvSpPr>
        <p:spPr>
          <a:xfrm>
            <a:off x="2252782" y="568544"/>
            <a:ext cx="7300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Multiplicación utilizando la propiedad distributiva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D5C42C5-5B32-441E-9F23-1DDB5B939567}"/>
              </a:ext>
            </a:extLst>
          </p:cNvPr>
          <p:cNvSpPr txBox="1"/>
          <p:nvPr/>
        </p:nvSpPr>
        <p:spPr>
          <a:xfrm>
            <a:off x="1541377" y="3149210"/>
            <a:ext cx="532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F049FE1B-FDED-4E28-BCA8-FB0349FC0031}"/>
              </a:ext>
            </a:extLst>
          </p:cNvPr>
          <p:cNvSpPr txBox="1"/>
          <p:nvPr/>
        </p:nvSpPr>
        <p:spPr>
          <a:xfrm>
            <a:off x="1655404" y="3555461"/>
            <a:ext cx="284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9ADEAAF-F462-4296-BE57-58B49367F7A3}"/>
              </a:ext>
            </a:extLst>
          </p:cNvPr>
          <p:cNvSpPr txBox="1"/>
          <p:nvPr/>
        </p:nvSpPr>
        <p:spPr>
          <a:xfrm>
            <a:off x="2374023" y="3140322"/>
            <a:ext cx="389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D0B4F54A-F058-40EE-850E-1FF8ED101A1B}"/>
              </a:ext>
            </a:extLst>
          </p:cNvPr>
          <p:cNvSpPr txBox="1"/>
          <p:nvPr/>
        </p:nvSpPr>
        <p:spPr>
          <a:xfrm>
            <a:off x="2762418" y="3149211"/>
            <a:ext cx="284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2A5A815-8E66-4647-A185-31FFF845E345}"/>
              </a:ext>
            </a:extLst>
          </p:cNvPr>
          <p:cNvSpPr txBox="1"/>
          <p:nvPr/>
        </p:nvSpPr>
        <p:spPr>
          <a:xfrm>
            <a:off x="1134587" y="3566500"/>
            <a:ext cx="532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CDC459A-018B-4BD6-B705-7D8401115147}"/>
              </a:ext>
            </a:extLst>
          </p:cNvPr>
          <p:cNvSpPr txBox="1"/>
          <p:nvPr/>
        </p:nvSpPr>
        <p:spPr>
          <a:xfrm>
            <a:off x="2298471" y="3573166"/>
            <a:ext cx="309424" cy="457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5BE5724-A273-4FD9-85B6-2E1583D7AF57}"/>
              </a:ext>
            </a:extLst>
          </p:cNvPr>
          <p:cNvSpPr txBox="1"/>
          <p:nvPr/>
        </p:nvSpPr>
        <p:spPr>
          <a:xfrm>
            <a:off x="1974806" y="3573166"/>
            <a:ext cx="389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43B9A658-A220-4EE9-9C70-4F29AC33A3B0}"/>
              </a:ext>
            </a:extLst>
          </p:cNvPr>
          <p:cNvSpPr txBox="1"/>
          <p:nvPr/>
        </p:nvSpPr>
        <p:spPr>
          <a:xfrm>
            <a:off x="2054619" y="3129283"/>
            <a:ext cx="284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BF005318-CD83-49C0-8B6F-E98256EB266A}"/>
              </a:ext>
            </a:extLst>
          </p:cNvPr>
          <p:cNvSpPr txBox="1"/>
          <p:nvPr/>
        </p:nvSpPr>
        <p:spPr>
          <a:xfrm>
            <a:off x="2996290" y="3573166"/>
            <a:ext cx="2439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B31BBB23-B115-414F-A944-E5AD7F80AEE2}"/>
              </a:ext>
            </a:extLst>
          </p:cNvPr>
          <p:cNvSpPr txBox="1"/>
          <p:nvPr/>
        </p:nvSpPr>
        <p:spPr>
          <a:xfrm>
            <a:off x="3324200" y="3566499"/>
            <a:ext cx="389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AC09844-3C50-4D2D-B553-A03407B68D2F}"/>
              </a:ext>
            </a:extLst>
          </p:cNvPr>
          <p:cNvSpPr txBox="1"/>
          <p:nvPr/>
        </p:nvSpPr>
        <p:spPr>
          <a:xfrm>
            <a:off x="2649503" y="3573166"/>
            <a:ext cx="389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B63414C0-9869-48AC-9E88-5A594E4FE9E1}"/>
              </a:ext>
            </a:extLst>
          </p:cNvPr>
          <p:cNvSpPr txBox="1"/>
          <p:nvPr/>
        </p:nvSpPr>
        <p:spPr>
          <a:xfrm>
            <a:off x="1496626" y="4039204"/>
            <a:ext cx="696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160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D7D5ACDF-5979-4786-8EF1-BA4E283F57EC}"/>
              </a:ext>
            </a:extLst>
          </p:cNvPr>
          <p:cNvSpPr txBox="1"/>
          <p:nvPr/>
        </p:nvSpPr>
        <p:spPr>
          <a:xfrm>
            <a:off x="2176123" y="4041497"/>
            <a:ext cx="309424" cy="457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A77CBB5C-390E-49F7-B045-AE489A41D099}"/>
              </a:ext>
            </a:extLst>
          </p:cNvPr>
          <p:cNvSpPr txBox="1"/>
          <p:nvPr/>
        </p:nvSpPr>
        <p:spPr>
          <a:xfrm>
            <a:off x="2605207" y="4041497"/>
            <a:ext cx="559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A9383520-1EF1-447F-ACB3-0110D57D4682}"/>
              </a:ext>
            </a:extLst>
          </p:cNvPr>
          <p:cNvSpPr txBox="1"/>
          <p:nvPr/>
        </p:nvSpPr>
        <p:spPr>
          <a:xfrm>
            <a:off x="2015594" y="4540983"/>
            <a:ext cx="696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192</a:t>
            </a:r>
          </a:p>
        </p:txBody>
      </p:sp>
      <p:graphicFrame>
        <p:nvGraphicFramePr>
          <p:cNvPr id="22" name="Tabla 21">
            <a:extLst>
              <a:ext uri="{FF2B5EF4-FFF2-40B4-BE49-F238E27FC236}">
                <a16:creationId xmlns:a16="http://schemas.microsoft.com/office/drawing/2014/main" id="{E259C274-7BB6-41C1-ACE6-50C1DFE7E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6905"/>
              </p:ext>
            </p:extLst>
          </p:nvPr>
        </p:nvGraphicFramePr>
        <p:xfrm>
          <a:off x="6886360" y="3267409"/>
          <a:ext cx="2371324" cy="1735239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185662">
                  <a:extLst>
                    <a:ext uri="{9D8B030D-6E8A-4147-A177-3AD203B41FA5}">
                      <a16:colId xmlns:a16="http://schemas.microsoft.com/office/drawing/2014/main" val="1633717771"/>
                    </a:ext>
                  </a:extLst>
                </a:gridCol>
                <a:gridCol w="1185662">
                  <a:extLst>
                    <a:ext uri="{9D8B030D-6E8A-4147-A177-3AD203B41FA5}">
                      <a16:colId xmlns:a16="http://schemas.microsoft.com/office/drawing/2014/main" val="2029077055"/>
                    </a:ext>
                  </a:extLst>
                </a:gridCol>
              </a:tblGrid>
              <a:tr h="426013">
                <a:tc gridSpan="2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294359"/>
                  </a:ext>
                </a:extLst>
              </a:tr>
              <a:tr h="426013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203068"/>
                  </a:ext>
                </a:extLst>
              </a:tr>
              <a:tr h="426013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717"/>
                  </a:ext>
                </a:extLst>
              </a:tr>
              <a:tr h="426013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726123"/>
                  </a:ext>
                </a:extLst>
              </a:tr>
            </a:tbl>
          </a:graphicData>
        </a:graphic>
      </p:graphicFrame>
      <p:sp>
        <p:nvSpPr>
          <p:cNvPr id="23" name="CuadroTexto 22">
            <a:extLst>
              <a:ext uri="{FF2B5EF4-FFF2-40B4-BE49-F238E27FC236}">
                <a16:creationId xmlns:a16="http://schemas.microsoft.com/office/drawing/2014/main" id="{9DEF6207-4036-406C-864D-6FDFFDAD7C85}"/>
              </a:ext>
            </a:extLst>
          </p:cNvPr>
          <p:cNvSpPr txBox="1"/>
          <p:nvPr/>
        </p:nvSpPr>
        <p:spPr>
          <a:xfrm>
            <a:off x="7432337" y="3267409"/>
            <a:ext cx="14603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24 •  8 = 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E87CEE5F-9691-45FC-B754-1E4D656B4A24}"/>
              </a:ext>
            </a:extLst>
          </p:cNvPr>
          <p:cNvSpPr txBox="1"/>
          <p:nvPr/>
        </p:nvSpPr>
        <p:spPr>
          <a:xfrm>
            <a:off x="7248618" y="3729074"/>
            <a:ext cx="603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CCB1B4A5-23CA-47A3-BF93-40561E7ED5A0}"/>
              </a:ext>
            </a:extLst>
          </p:cNvPr>
          <p:cNvSpPr txBox="1"/>
          <p:nvPr/>
        </p:nvSpPr>
        <p:spPr>
          <a:xfrm>
            <a:off x="7352929" y="4105097"/>
            <a:ext cx="395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B607A5FD-18D4-42A1-857C-8FE04694ADAB}"/>
              </a:ext>
            </a:extLst>
          </p:cNvPr>
          <p:cNvSpPr txBox="1"/>
          <p:nvPr/>
        </p:nvSpPr>
        <p:spPr>
          <a:xfrm>
            <a:off x="8096436" y="3718308"/>
            <a:ext cx="738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160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738B0FDD-CB64-4C6D-9A0A-53EB7C110E8B}"/>
              </a:ext>
            </a:extLst>
          </p:cNvPr>
          <p:cNvSpPr txBox="1"/>
          <p:nvPr/>
        </p:nvSpPr>
        <p:spPr>
          <a:xfrm>
            <a:off x="8305307" y="4147917"/>
            <a:ext cx="603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0FED93E6-F7B8-499C-91CF-1616BE9017D3}"/>
              </a:ext>
            </a:extLst>
          </p:cNvPr>
          <p:cNvSpPr txBox="1"/>
          <p:nvPr/>
        </p:nvSpPr>
        <p:spPr>
          <a:xfrm>
            <a:off x="8162525" y="4575283"/>
            <a:ext cx="8296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192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001ED7E2-4228-421D-B618-D42572D96984}"/>
              </a:ext>
            </a:extLst>
          </p:cNvPr>
          <p:cNvSpPr txBox="1"/>
          <p:nvPr/>
        </p:nvSpPr>
        <p:spPr>
          <a:xfrm>
            <a:off x="5345777" y="3724148"/>
            <a:ext cx="1438182" cy="372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N° de cajas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2457E895-2C80-401F-A2BB-855CDDC0B10D}"/>
              </a:ext>
            </a:extLst>
          </p:cNvPr>
          <p:cNvSpPr txBox="1"/>
          <p:nvPr/>
        </p:nvSpPr>
        <p:spPr>
          <a:xfrm>
            <a:off x="5345777" y="4167471"/>
            <a:ext cx="1438182" cy="372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N° de cajas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46E80033-7ED5-4A22-B953-2EC9C365592A}"/>
              </a:ext>
            </a:extLst>
          </p:cNvPr>
          <p:cNvSpPr txBox="1"/>
          <p:nvPr/>
        </p:nvSpPr>
        <p:spPr>
          <a:xfrm>
            <a:off x="9403425" y="3737004"/>
            <a:ext cx="1120433" cy="372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Alfajores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F9F56D91-7ED3-4BC7-9F3D-18D69CE7AAB5}"/>
              </a:ext>
            </a:extLst>
          </p:cNvPr>
          <p:cNvSpPr txBox="1"/>
          <p:nvPr/>
        </p:nvSpPr>
        <p:spPr>
          <a:xfrm>
            <a:off x="9416121" y="4175104"/>
            <a:ext cx="1120433" cy="372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Alfajores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1850151C-8D29-48D6-91F2-D277F7A0DBBB}"/>
              </a:ext>
            </a:extLst>
          </p:cNvPr>
          <p:cNvSpPr txBox="1"/>
          <p:nvPr/>
        </p:nvSpPr>
        <p:spPr>
          <a:xfrm>
            <a:off x="9403425" y="4598165"/>
            <a:ext cx="1924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Total de alfajores</a:t>
            </a:r>
          </a:p>
        </p:txBody>
      </p:sp>
      <p:sp>
        <p:nvSpPr>
          <p:cNvPr id="35" name="Cerrar llave 34">
            <a:extLst>
              <a:ext uri="{FF2B5EF4-FFF2-40B4-BE49-F238E27FC236}">
                <a16:creationId xmlns:a16="http://schemas.microsoft.com/office/drawing/2014/main" id="{4312DA1A-55F9-4C25-8F20-23DFF0E286D0}"/>
              </a:ext>
            </a:extLst>
          </p:cNvPr>
          <p:cNvSpPr/>
          <p:nvPr/>
        </p:nvSpPr>
        <p:spPr>
          <a:xfrm>
            <a:off x="9285539" y="3750206"/>
            <a:ext cx="45719" cy="372863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6" name="Cerrar llave 35">
            <a:extLst>
              <a:ext uri="{FF2B5EF4-FFF2-40B4-BE49-F238E27FC236}">
                <a16:creationId xmlns:a16="http://schemas.microsoft.com/office/drawing/2014/main" id="{67446B1F-6510-43E4-8168-91E924C498F8}"/>
              </a:ext>
            </a:extLst>
          </p:cNvPr>
          <p:cNvSpPr/>
          <p:nvPr/>
        </p:nvSpPr>
        <p:spPr>
          <a:xfrm>
            <a:off x="9280606" y="4193899"/>
            <a:ext cx="45719" cy="372863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7" name="Cerrar llave 36">
            <a:extLst>
              <a:ext uri="{FF2B5EF4-FFF2-40B4-BE49-F238E27FC236}">
                <a16:creationId xmlns:a16="http://schemas.microsoft.com/office/drawing/2014/main" id="{A2C1EFEB-7505-4B24-A240-EACBC3A5EFF0}"/>
              </a:ext>
            </a:extLst>
          </p:cNvPr>
          <p:cNvSpPr/>
          <p:nvPr/>
        </p:nvSpPr>
        <p:spPr>
          <a:xfrm>
            <a:off x="9280607" y="4604479"/>
            <a:ext cx="45719" cy="372863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8" name="Cerrar llave 37">
            <a:extLst>
              <a:ext uri="{FF2B5EF4-FFF2-40B4-BE49-F238E27FC236}">
                <a16:creationId xmlns:a16="http://schemas.microsoft.com/office/drawing/2014/main" id="{FB7EAB8B-9C8D-4B33-B14D-1E33BA32A71F}"/>
              </a:ext>
            </a:extLst>
          </p:cNvPr>
          <p:cNvSpPr/>
          <p:nvPr/>
        </p:nvSpPr>
        <p:spPr>
          <a:xfrm rot="10800000">
            <a:off x="6798601" y="3742517"/>
            <a:ext cx="45719" cy="372863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9" name="Cerrar llave 38">
            <a:extLst>
              <a:ext uri="{FF2B5EF4-FFF2-40B4-BE49-F238E27FC236}">
                <a16:creationId xmlns:a16="http://schemas.microsoft.com/office/drawing/2014/main" id="{CCCA0C29-857A-42BA-90AB-8CF977A52CB1}"/>
              </a:ext>
            </a:extLst>
          </p:cNvPr>
          <p:cNvSpPr/>
          <p:nvPr/>
        </p:nvSpPr>
        <p:spPr>
          <a:xfrm rot="10800000">
            <a:off x="6807197" y="4182487"/>
            <a:ext cx="45719" cy="372863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0" name="Flecha: a la derecha 39">
            <a:extLst>
              <a:ext uri="{FF2B5EF4-FFF2-40B4-BE49-F238E27FC236}">
                <a16:creationId xmlns:a16="http://schemas.microsoft.com/office/drawing/2014/main" id="{18903734-A63D-4169-A5DB-E72D209BCACF}"/>
              </a:ext>
            </a:extLst>
          </p:cNvPr>
          <p:cNvSpPr/>
          <p:nvPr/>
        </p:nvSpPr>
        <p:spPr>
          <a:xfrm>
            <a:off x="3713336" y="3909707"/>
            <a:ext cx="1190680" cy="3069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714EB73D-1D05-4FE7-A895-BD054BF4D809}"/>
              </a:ext>
            </a:extLst>
          </p:cNvPr>
          <p:cNvSpPr txBox="1"/>
          <p:nvPr/>
        </p:nvSpPr>
        <p:spPr>
          <a:xfrm>
            <a:off x="873044" y="2490214"/>
            <a:ext cx="33910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Propiedad Distributiva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F039AC4B-B742-41E9-9A0A-CC4D316E1193}"/>
              </a:ext>
            </a:extLst>
          </p:cNvPr>
          <p:cNvSpPr txBox="1"/>
          <p:nvPr/>
        </p:nvSpPr>
        <p:spPr>
          <a:xfrm>
            <a:off x="1028055" y="1234348"/>
            <a:ext cx="10120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Una caja contiene 24 alfajores, Gabriel ha vendido 8 cajas. ¿Cuántos alfajores ha vendido?</a:t>
            </a:r>
          </a:p>
        </p:txBody>
      </p:sp>
    </p:spTree>
    <p:extLst>
      <p:ext uri="{BB962C8B-B14F-4D97-AF65-F5344CB8AC3E}">
        <p14:creationId xmlns:p14="http://schemas.microsoft.com/office/powerpoint/2010/main" val="3699524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3" grpId="0"/>
      <p:bldP spid="24" grpId="0"/>
      <p:bldP spid="25" grpId="0"/>
      <p:bldP spid="26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/>
      <p:bldP spid="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0F9C7B9F-7CBD-4E14-AC26-AB9038AE7A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83051"/>
              </p:ext>
            </p:extLst>
          </p:nvPr>
        </p:nvGraphicFramePr>
        <p:xfrm>
          <a:off x="4522664" y="3214808"/>
          <a:ext cx="2371324" cy="1735240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1185662">
                  <a:extLst>
                    <a:ext uri="{9D8B030D-6E8A-4147-A177-3AD203B41FA5}">
                      <a16:colId xmlns:a16="http://schemas.microsoft.com/office/drawing/2014/main" val="2972301468"/>
                    </a:ext>
                  </a:extLst>
                </a:gridCol>
                <a:gridCol w="1185662">
                  <a:extLst>
                    <a:ext uri="{9D8B030D-6E8A-4147-A177-3AD203B41FA5}">
                      <a16:colId xmlns:a16="http://schemas.microsoft.com/office/drawing/2014/main" val="1352674533"/>
                    </a:ext>
                  </a:extLst>
                </a:gridCol>
              </a:tblGrid>
              <a:tr h="43381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2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9190905"/>
                  </a:ext>
                </a:extLst>
              </a:tr>
              <a:tr h="4338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2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2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763529"/>
                  </a:ext>
                </a:extLst>
              </a:tr>
              <a:tr h="4338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2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2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88629149"/>
                  </a:ext>
                </a:extLst>
              </a:tr>
              <a:tr h="43381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>
                          <a:effectLst/>
                        </a:rPr>
                        <a:t> </a:t>
                      </a:r>
                      <a:endParaRPr lang="es-CL" sz="24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2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6877349"/>
                  </a:ext>
                </a:extLst>
              </a:tr>
            </a:tbl>
          </a:graphicData>
        </a:graphic>
      </p:graphicFrame>
      <p:cxnSp>
        <p:nvCxnSpPr>
          <p:cNvPr id="66" name="Conector recto de flecha 65">
            <a:extLst>
              <a:ext uri="{FF2B5EF4-FFF2-40B4-BE49-F238E27FC236}">
                <a16:creationId xmlns:a16="http://schemas.microsoft.com/office/drawing/2014/main" id="{91164056-F711-4BB9-86DB-15FBAF6DE417}"/>
              </a:ext>
            </a:extLst>
          </p:cNvPr>
          <p:cNvCxnSpPr/>
          <p:nvPr/>
        </p:nvCxnSpPr>
        <p:spPr>
          <a:xfrm flipH="1">
            <a:off x="8580438" y="10237788"/>
            <a:ext cx="298450" cy="15875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recto de flecha 66">
            <a:extLst>
              <a:ext uri="{FF2B5EF4-FFF2-40B4-BE49-F238E27FC236}">
                <a16:creationId xmlns:a16="http://schemas.microsoft.com/office/drawing/2014/main" id="{245AEF33-6200-4A36-9D61-F1DCCB51CC36}"/>
              </a:ext>
            </a:extLst>
          </p:cNvPr>
          <p:cNvCxnSpPr/>
          <p:nvPr/>
        </p:nvCxnSpPr>
        <p:spPr>
          <a:xfrm>
            <a:off x="8597900" y="10448925"/>
            <a:ext cx="457200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recto de flecha 67">
            <a:extLst>
              <a:ext uri="{FF2B5EF4-FFF2-40B4-BE49-F238E27FC236}">
                <a16:creationId xmlns:a16="http://schemas.microsoft.com/office/drawing/2014/main" id="{8717FCD5-8F78-4CD6-91AC-BAD4B145A230}"/>
              </a:ext>
            </a:extLst>
          </p:cNvPr>
          <p:cNvCxnSpPr/>
          <p:nvPr/>
        </p:nvCxnSpPr>
        <p:spPr>
          <a:xfrm>
            <a:off x="8567738" y="10631488"/>
            <a:ext cx="457200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recto de flecha 68">
            <a:extLst>
              <a:ext uri="{FF2B5EF4-FFF2-40B4-BE49-F238E27FC236}">
                <a16:creationId xmlns:a16="http://schemas.microsoft.com/office/drawing/2014/main" id="{BBA5686A-EEBE-4BB9-BF31-1E02D0EDE748}"/>
              </a:ext>
            </a:extLst>
          </p:cNvPr>
          <p:cNvCxnSpPr/>
          <p:nvPr/>
        </p:nvCxnSpPr>
        <p:spPr>
          <a:xfrm flipH="1">
            <a:off x="8577263" y="10226675"/>
            <a:ext cx="365125" cy="369888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errar llave 70">
            <a:extLst>
              <a:ext uri="{FF2B5EF4-FFF2-40B4-BE49-F238E27FC236}">
                <a16:creationId xmlns:a16="http://schemas.microsoft.com/office/drawing/2014/main" id="{B7D6446A-94F5-4872-9085-32DBC574B6CE}"/>
              </a:ext>
            </a:extLst>
          </p:cNvPr>
          <p:cNvSpPr/>
          <p:nvPr/>
        </p:nvSpPr>
        <p:spPr>
          <a:xfrm rot="10800000">
            <a:off x="8051800" y="10325100"/>
            <a:ext cx="57150" cy="415925"/>
          </a:xfrm>
          <a:prstGeom prst="righ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16" name="Cuadro de texto 22">
            <a:extLst>
              <a:ext uri="{FF2B5EF4-FFF2-40B4-BE49-F238E27FC236}">
                <a16:creationId xmlns:a16="http://schemas.microsoft.com/office/drawing/2014/main" id="{999C24F4-2BB0-400A-A155-6A8A09FBC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163" y="3928602"/>
            <a:ext cx="3954126" cy="3984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descomponen las 24 cajas en 20 y 4. </a:t>
            </a:r>
            <a:endParaRPr kumimoji="0" lang="es-CL" altLang="es-CL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Cerrar llave 71">
            <a:extLst>
              <a:ext uri="{FF2B5EF4-FFF2-40B4-BE49-F238E27FC236}">
                <a16:creationId xmlns:a16="http://schemas.microsoft.com/office/drawing/2014/main" id="{21F74719-FC11-415B-8B9F-66DED33C57D1}"/>
              </a:ext>
            </a:extLst>
          </p:cNvPr>
          <p:cNvSpPr/>
          <p:nvPr/>
        </p:nvSpPr>
        <p:spPr>
          <a:xfrm>
            <a:off x="9593263" y="10326688"/>
            <a:ext cx="44450" cy="193675"/>
          </a:xfrm>
          <a:prstGeom prst="righ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17" name="Cuadro de texto 24">
            <a:extLst>
              <a:ext uri="{FF2B5EF4-FFF2-40B4-BE49-F238E27FC236}">
                <a16:creationId xmlns:a16="http://schemas.microsoft.com/office/drawing/2014/main" id="{BD81FCB2-0AA0-44D2-9927-1C12CA184D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1950" y="3661006"/>
            <a:ext cx="4708450" cy="3286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 cajas con 8 alfajores en cada una 20 • 8 = 160</a:t>
            </a:r>
            <a:endParaRPr kumimoji="0" lang="es-CL" altLang="es-CL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s-CL" altLang="es-CL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uadro de texto 28">
            <a:extLst>
              <a:ext uri="{FF2B5EF4-FFF2-40B4-BE49-F238E27FC236}">
                <a16:creationId xmlns:a16="http://schemas.microsoft.com/office/drawing/2014/main" id="{23B76417-EFC6-46EC-B76B-4BF5B6140F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1950" y="4082428"/>
            <a:ext cx="4364172" cy="3286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cajas con 8 alfajores en cada una 4 • 8 = 32</a:t>
            </a:r>
            <a:endParaRPr kumimoji="0" lang="es-CL" altLang="es-CL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Cerrar llave 72">
            <a:extLst>
              <a:ext uri="{FF2B5EF4-FFF2-40B4-BE49-F238E27FC236}">
                <a16:creationId xmlns:a16="http://schemas.microsoft.com/office/drawing/2014/main" id="{D229B132-28A6-441E-89AB-EBAA87C5B3F9}"/>
              </a:ext>
            </a:extLst>
          </p:cNvPr>
          <p:cNvSpPr/>
          <p:nvPr/>
        </p:nvSpPr>
        <p:spPr>
          <a:xfrm>
            <a:off x="9590088" y="10547350"/>
            <a:ext cx="46037" cy="195263"/>
          </a:xfrm>
          <a:prstGeom prst="righ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74" name="Cerrar llave 73">
            <a:extLst>
              <a:ext uri="{FF2B5EF4-FFF2-40B4-BE49-F238E27FC236}">
                <a16:creationId xmlns:a16="http://schemas.microsoft.com/office/drawing/2014/main" id="{11A81BA7-2D96-416A-9CF2-FE27A9C09113}"/>
              </a:ext>
            </a:extLst>
          </p:cNvPr>
          <p:cNvSpPr/>
          <p:nvPr/>
        </p:nvSpPr>
        <p:spPr>
          <a:xfrm>
            <a:off x="9596438" y="10763250"/>
            <a:ext cx="44450" cy="195263"/>
          </a:xfrm>
          <a:prstGeom prst="righ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19" name="Cuadro de texto 31">
            <a:extLst>
              <a:ext uri="{FF2B5EF4-FFF2-40B4-BE49-F238E27FC236}">
                <a16:creationId xmlns:a16="http://schemas.microsoft.com/office/drawing/2014/main" id="{00C39D2A-BD69-46F3-AEDC-0027CABA5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1950" y="4503850"/>
            <a:ext cx="4953399" cy="65075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Total, de alfajores. Suma de los productos parciales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160 + 32 = 192</a:t>
            </a:r>
            <a:endParaRPr kumimoji="0" lang="es-CL" altLang="es-CL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s-CL" altLang="es-CL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5" name="Conector recto de flecha 74">
            <a:extLst>
              <a:ext uri="{FF2B5EF4-FFF2-40B4-BE49-F238E27FC236}">
                <a16:creationId xmlns:a16="http://schemas.microsoft.com/office/drawing/2014/main" id="{DACEB3AB-E00A-47BB-A88E-10AA04DCE5F3}"/>
              </a:ext>
            </a:extLst>
          </p:cNvPr>
          <p:cNvCxnSpPr/>
          <p:nvPr/>
        </p:nvCxnSpPr>
        <p:spPr>
          <a:xfrm flipH="1">
            <a:off x="8580438" y="10237788"/>
            <a:ext cx="298450" cy="15875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recto de flecha 75">
            <a:extLst>
              <a:ext uri="{FF2B5EF4-FFF2-40B4-BE49-F238E27FC236}">
                <a16:creationId xmlns:a16="http://schemas.microsoft.com/office/drawing/2014/main" id="{F9793026-04BE-4459-BD27-F8E0DFE8CD01}"/>
              </a:ext>
            </a:extLst>
          </p:cNvPr>
          <p:cNvCxnSpPr/>
          <p:nvPr/>
        </p:nvCxnSpPr>
        <p:spPr>
          <a:xfrm>
            <a:off x="8597900" y="10448925"/>
            <a:ext cx="457200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de flecha 76">
            <a:extLst>
              <a:ext uri="{FF2B5EF4-FFF2-40B4-BE49-F238E27FC236}">
                <a16:creationId xmlns:a16="http://schemas.microsoft.com/office/drawing/2014/main" id="{46693AC3-A52E-4BD1-8CFD-8152984E0A51}"/>
              </a:ext>
            </a:extLst>
          </p:cNvPr>
          <p:cNvCxnSpPr/>
          <p:nvPr/>
        </p:nvCxnSpPr>
        <p:spPr>
          <a:xfrm>
            <a:off x="8567738" y="10631488"/>
            <a:ext cx="457200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ector recto de flecha 77">
            <a:extLst>
              <a:ext uri="{FF2B5EF4-FFF2-40B4-BE49-F238E27FC236}">
                <a16:creationId xmlns:a16="http://schemas.microsoft.com/office/drawing/2014/main" id="{620CF9AE-4A2B-45A3-BBC2-7CB0E80AFCB0}"/>
              </a:ext>
            </a:extLst>
          </p:cNvPr>
          <p:cNvCxnSpPr/>
          <p:nvPr/>
        </p:nvCxnSpPr>
        <p:spPr>
          <a:xfrm flipH="1">
            <a:off x="8577263" y="10226675"/>
            <a:ext cx="365125" cy="369888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Cerrar llave 78">
            <a:extLst>
              <a:ext uri="{FF2B5EF4-FFF2-40B4-BE49-F238E27FC236}">
                <a16:creationId xmlns:a16="http://schemas.microsoft.com/office/drawing/2014/main" id="{FD8904BA-3F62-4893-A712-999A3692258C}"/>
              </a:ext>
            </a:extLst>
          </p:cNvPr>
          <p:cNvSpPr/>
          <p:nvPr/>
        </p:nvSpPr>
        <p:spPr>
          <a:xfrm>
            <a:off x="6925001" y="3679495"/>
            <a:ext cx="45719" cy="372863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0" name="Cerrar llave 79">
            <a:extLst>
              <a:ext uri="{FF2B5EF4-FFF2-40B4-BE49-F238E27FC236}">
                <a16:creationId xmlns:a16="http://schemas.microsoft.com/office/drawing/2014/main" id="{3D045091-487A-4976-9AC4-5D72433A6159}"/>
              </a:ext>
            </a:extLst>
          </p:cNvPr>
          <p:cNvSpPr/>
          <p:nvPr/>
        </p:nvSpPr>
        <p:spPr>
          <a:xfrm>
            <a:off x="6928363" y="4127833"/>
            <a:ext cx="45719" cy="372863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1" name="Cerrar llave 80">
            <a:extLst>
              <a:ext uri="{FF2B5EF4-FFF2-40B4-BE49-F238E27FC236}">
                <a16:creationId xmlns:a16="http://schemas.microsoft.com/office/drawing/2014/main" id="{6AB607BC-ACEB-491A-8479-789EFDD762A4}"/>
              </a:ext>
            </a:extLst>
          </p:cNvPr>
          <p:cNvSpPr/>
          <p:nvPr/>
        </p:nvSpPr>
        <p:spPr>
          <a:xfrm>
            <a:off x="6925000" y="4560928"/>
            <a:ext cx="45719" cy="372863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3" name="Cerrar llave 82">
            <a:extLst>
              <a:ext uri="{FF2B5EF4-FFF2-40B4-BE49-F238E27FC236}">
                <a16:creationId xmlns:a16="http://schemas.microsoft.com/office/drawing/2014/main" id="{7BEF76E1-A125-4506-863E-B5DDAB7C53CF}"/>
              </a:ext>
            </a:extLst>
          </p:cNvPr>
          <p:cNvSpPr/>
          <p:nvPr/>
        </p:nvSpPr>
        <p:spPr>
          <a:xfrm rot="10800000">
            <a:off x="4411972" y="3661006"/>
            <a:ext cx="67520" cy="838981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84" name="Conector recto de flecha 83">
            <a:extLst>
              <a:ext uri="{FF2B5EF4-FFF2-40B4-BE49-F238E27FC236}">
                <a16:creationId xmlns:a16="http://schemas.microsoft.com/office/drawing/2014/main" id="{3301820F-25DE-42FD-8821-791A6DDE1BA5}"/>
              </a:ext>
            </a:extLst>
          </p:cNvPr>
          <p:cNvCxnSpPr>
            <a:cxnSpLocks/>
          </p:cNvCxnSpPr>
          <p:nvPr/>
        </p:nvCxnSpPr>
        <p:spPr>
          <a:xfrm flipH="1">
            <a:off x="5267763" y="3502891"/>
            <a:ext cx="510250" cy="32242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cto de flecha 86">
            <a:extLst>
              <a:ext uri="{FF2B5EF4-FFF2-40B4-BE49-F238E27FC236}">
                <a16:creationId xmlns:a16="http://schemas.microsoft.com/office/drawing/2014/main" id="{9F248C95-55B3-426A-8923-C1A896CB34B2}"/>
              </a:ext>
            </a:extLst>
          </p:cNvPr>
          <p:cNvCxnSpPr>
            <a:cxnSpLocks/>
          </p:cNvCxnSpPr>
          <p:nvPr/>
        </p:nvCxnSpPr>
        <p:spPr>
          <a:xfrm>
            <a:off x="5267763" y="3865926"/>
            <a:ext cx="784187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cto de flecha 88">
            <a:extLst>
              <a:ext uri="{FF2B5EF4-FFF2-40B4-BE49-F238E27FC236}">
                <a16:creationId xmlns:a16="http://schemas.microsoft.com/office/drawing/2014/main" id="{B584ECD0-D1B2-4068-AD4E-6AF4ADB4CF48}"/>
              </a:ext>
            </a:extLst>
          </p:cNvPr>
          <p:cNvCxnSpPr>
            <a:cxnSpLocks/>
          </p:cNvCxnSpPr>
          <p:nvPr/>
        </p:nvCxnSpPr>
        <p:spPr>
          <a:xfrm flipH="1">
            <a:off x="5233387" y="3543505"/>
            <a:ext cx="605241" cy="77075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cto de flecha 90">
            <a:extLst>
              <a:ext uri="{FF2B5EF4-FFF2-40B4-BE49-F238E27FC236}">
                <a16:creationId xmlns:a16="http://schemas.microsoft.com/office/drawing/2014/main" id="{521CF469-6816-4547-8373-BCC6A03D619B}"/>
              </a:ext>
            </a:extLst>
          </p:cNvPr>
          <p:cNvCxnSpPr>
            <a:cxnSpLocks/>
          </p:cNvCxnSpPr>
          <p:nvPr/>
        </p:nvCxnSpPr>
        <p:spPr>
          <a:xfrm flipV="1">
            <a:off x="5267763" y="4314264"/>
            <a:ext cx="964707" cy="128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CuadroTexto 96">
            <a:extLst>
              <a:ext uri="{FF2B5EF4-FFF2-40B4-BE49-F238E27FC236}">
                <a16:creationId xmlns:a16="http://schemas.microsoft.com/office/drawing/2014/main" id="{32061C91-6D33-4EC1-85FD-6EC64FB2D689}"/>
              </a:ext>
            </a:extLst>
          </p:cNvPr>
          <p:cNvSpPr txBox="1"/>
          <p:nvPr/>
        </p:nvSpPr>
        <p:spPr>
          <a:xfrm>
            <a:off x="810093" y="477057"/>
            <a:ext cx="10057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Técnica para resolver la operación, a través de la propiedad distributiva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CuadroTexto 97">
            <a:extLst>
              <a:ext uri="{FF2B5EF4-FFF2-40B4-BE49-F238E27FC236}">
                <a16:creationId xmlns:a16="http://schemas.microsoft.com/office/drawing/2014/main" id="{78A3D956-DA43-4176-A8E3-F5C1294D108E}"/>
              </a:ext>
            </a:extLst>
          </p:cNvPr>
          <p:cNvSpPr txBox="1"/>
          <p:nvPr/>
        </p:nvSpPr>
        <p:spPr>
          <a:xfrm>
            <a:off x="2525409" y="1086732"/>
            <a:ext cx="6473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1.- Se descompone uno de los factores, de acuerdo a  su valor posicional.</a:t>
            </a:r>
            <a:endParaRPr lang="es-CL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CuadroTexto 98">
            <a:extLst>
              <a:ext uri="{FF2B5EF4-FFF2-40B4-BE49-F238E27FC236}">
                <a16:creationId xmlns:a16="http://schemas.microsoft.com/office/drawing/2014/main" id="{963BA0AE-B7AC-4C18-A47E-DECCA1979E0E}"/>
              </a:ext>
            </a:extLst>
          </p:cNvPr>
          <p:cNvSpPr txBox="1"/>
          <p:nvPr/>
        </p:nvSpPr>
        <p:spPr>
          <a:xfrm>
            <a:off x="2547067" y="1694941"/>
            <a:ext cx="6318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2.- Se multiplica cada valor por el otro factor en este caso 8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C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CuadroTexto 99">
            <a:extLst>
              <a:ext uri="{FF2B5EF4-FFF2-40B4-BE49-F238E27FC236}">
                <a16:creationId xmlns:a16="http://schemas.microsoft.com/office/drawing/2014/main" id="{941EA981-05ED-4DAA-95F7-C0896F505B3C}"/>
              </a:ext>
            </a:extLst>
          </p:cNvPr>
          <p:cNvSpPr txBox="1"/>
          <p:nvPr/>
        </p:nvSpPr>
        <p:spPr>
          <a:xfrm>
            <a:off x="2547771" y="2103775"/>
            <a:ext cx="7282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3.- Luego se suman los productos parciales. Esta suma corresponde al resultado o producto.</a:t>
            </a:r>
            <a:endParaRPr lang="es-CL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CuadroTexto 100">
            <a:extLst>
              <a:ext uri="{FF2B5EF4-FFF2-40B4-BE49-F238E27FC236}">
                <a16:creationId xmlns:a16="http://schemas.microsoft.com/office/drawing/2014/main" id="{2BAE6070-876A-421C-AF2B-45B4FB14C39A}"/>
              </a:ext>
            </a:extLst>
          </p:cNvPr>
          <p:cNvSpPr txBox="1"/>
          <p:nvPr/>
        </p:nvSpPr>
        <p:spPr>
          <a:xfrm>
            <a:off x="5706391" y="4226374"/>
            <a:ext cx="264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+</a:t>
            </a:r>
            <a:endParaRPr lang="es-CL" dirty="0"/>
          </a:p>
        </p:txBody>
      </p:sp>
      <p:sp>
        <p:nvSpPr>
          <p:cNvPr id="102" name="Rectángulo 101">
            <a:extLst>
              <a:ext uri="{FF2B5EF4-FFF2-40B4-BE49-F238E27FC236}">
                <a16:creationId xmlns:a16="http://schemas.microsoft.com/office/drawing/2014/main" id="{3FDE2FB1-0DC1-4F31-83D7-6C413A8E28B8}"/>
              </a:ext>
            </a:extLst>
          </p:cNvPr>
          <p:cNvSpPr/>
          <p:nvPr/>
        </p:nvSpPr>
        <p:spPr>
          <a:xfrm>
            <a:off x="3703256" y="5310495"/>
            <a:ext cx="45352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¿Cuántos alfajores ha vendido?</a:t>
            </a:r>
            <a:endParaRPr lang="es-CL" sz="2400" dirty="0"/>
          </a:p>
        </p:txBody>
      </p:sp>
      <p:sp>
        <p:nvSpPr>
          <p:cNvPr id="103" name="Rectángulo 102">
            <a:extLst>
              <a:ext uri="{FF2B5EF4-FFF2-40B4-BE49-F238E27FC236}">
                <a16:creationId xmlns:a16="http://schemas.microsoft.com/office/drawing/2014/main" id="{CDEE8A70-CC27-499D-A9E9-1ED5B5165722}"/>
              </a:ext>
            </a:extLst>
          </p:cNvPr>
          <p:cNvSpPr/>
          <p:nvPr/>
        </p:nvSpPr>
        <p:spPr>
          <a:xfrm>
            <a:off x="3882792" y="5804422"/>
            <a:ext cx="41761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Se han vendido 192 alfajores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737FC90E-4086-46F2-8E92-5655BBB2788A}"/>
              </a:ext>
            </a:extLst>
          </p:cNvPr>
          <p:cNvSpPr txBox="1"/>
          <p:nvPr/>
        </p:nvSpPr>
        <p:spPr>
          <a:xfrm>
            <a:off x="4976510" y="3176367"/>
            <a:ext cx="1571347" cy="45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24 • 8 =</a:t>
            </a:r>
            <a:endParaRPr lang="es-CL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1550B65F-C05A-4CEF-AB35-09187E359505}"/>
              </a:ext>
            </a:extLst>
          </p:cNvPr>
          <p:cNvSpPr txBox="1"/>
          <p:nvPr/>
        </p:nvSpPr>
        <p:spPr>
          <a:xfrm>
            <a:off x="4665176" y="3655769"/>
            <a:ext cx="701584" cy="45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es-CL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F4A0702-C6DA-4251-9725-258004276682}"/>
              </a:ext>
            </a:extLst>
          </p:cNvPr>
          <p:cNvSpPr txBox="1"/>
          <p:nvPr/>
        </p:nvSpPr>
        <p:spPr>
          <a:xfrm>
            <a:off x="4869408" y="4054589"/>
            <a:ext cx="363979" cy="467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s-CL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5E50EE23-C109-47BF-A8F6-1836624FC4A4}"/>
              </a:ext>
            </a:extLst>
          </p:cNvPr>
          <p:cNvSpPr txBox="1"/>
          <p:nvPr/>
        </p:nvSpPr>
        <p:spPr>
          <a:xfrm>
            <a:off x="6015516" y="3652573"/>
            <a:ext cx="701584" cy="45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MX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s-C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60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7EE720D8-603E-423C-92AF-104627DFF5CD}"/>
              </a:ext>
            </a:extLst>
          </p:cNvPr>
          <p:cNvSpPr txBox="1"/>
          <p:nvPr/>
        </p:nvSpPr>
        <p:spPr>
          <a:xfrm>
            <a:off x="6088732" y="4111353"/>
            <a:ext cx="701584" cy="45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MX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es-C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38020EB4-6257-4574-A483-11A0C63935FB}"/>
              </a:ext>
            </a:extLst>
          </p:cNvPr>
          <p:cNvSpPr txBox="1"/>
          <p:nvPr/>
        </p:nvSpPr>
        <p:spPr>
          <a:xfrm>
            <a:off x="6044080" y="4496631"/>
            <a:ext cx="701584" cy="45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MX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s-C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92</a:t>
            </a:r>
          </a:p>
        </p:txBody>
      </p:sp>
    </p:spTree>
    <p:extLst>
      <p:ext uri="{BB962C8B-B14F-4D97-AF65-F5344CB8AC3E}">
        <p14:creationId xmlns:p14="http://schemas.microsoft.com/office/powerpoint/2010/main" val="3961644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79" grpId="0" animBg="1"/>
      <p:bldP spid="80" grpId="0" animBg="1"/>
      <p:bldP spid="81" grpId="0" animBg="1"/>
      <p:bldP spid="83" grpId="0" animBg="1"/>
      <p:bldP spid="98" grpId="0"/>
      <p:bldP spid="99" grpId="0"/>
      <p:bldP spid="100" grpId="0"/>
      <p:bldP spid="101" grpId="0"/>
      <p:bldP spid="102" grpId="0"/>
      <p:bldP spid="103" grpId="0"/>
      <p:bldP spid="9" grpId="0"/>
      <p:bldP spid="10" grpId="0"/>
      <p:bldP spid="11" grpId="0"/>
      <p:bldP spid="44" grpId="0"/>
      <p:bldP spid="45" grpId="0"/>
      <p:bldP spid="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2744B731-170F-4E06-9493-FD23FE03B5FE}"/>
              </a:ext>
            </a:extLst>
          </p:cNvPr>
          <p:cNvSpPr/>
          <p:nvPr/>
        </p:nvSpPr>
        <p:spPr>
          <a:xfrm>
            <a:off x="1174811" y="1264614"/>
            <a:ext cx="17604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s-C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Problema 2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71D37883-2956-4C27-8639-1A66B9AD87B0}"/>
              </a:ext>
            </a:extLst>
          </p:cNvPr>
          <p:cNvSpPr/>
          <p:nvPr/>
        </p:nvSpPr>
        <p:spPr>
          <a:xfrm>
            <a:off x="1174811" y="1726279"/>
            <a:ext cx="104105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C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organizar el cumpleaños de Gabriela, se compraron 12 cajas de jugos, cada caja contiene 6 jugos de 125 CC. A cada invitado se le dará un jugo, si los invitados son 70, ¿alcanzará con la compra, para todos los invitados?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F689B3E-1895-4A52-988C-DE987C15C51F}"/>
              </a:ext>
            </a:extLst>
          </p:cNvPr>
          <p:cNvSpPr/>
          <p:nvPr/>
        </p:nvSpPr>
        <p:spPr>
          <a:xfrm>
            <a:off x="1926454" y="4560903"/>
            <a:ext cx="2263806" cy="57704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F223C61B-7ECD-49A5-AAEB-485694C77A15}"/>
              </a:ext>
            </a:extLst>
          </p:cNvPr>
          <p:cNvSpPr/>
          <p:nvPr/>
        </p:nvSpPr>
        <p:spPr>
          <a:xfrm>
            <a:off x="4727359" y="4560901"/>
            <a:ext cx="2263806" cy="57704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1DEE6DB2-51FA-4447-9B8B-6AC42DBD6EEB}"/>
              </a:ext>
            </a:extLst>
          </p:cNvPr>
          <p:cNvSpPr/>
          <p:nvPr/>
        </p:nvSpPr>
        <p:spPr>
          <a:xfrm>
            <a:off x="7528264" y="4560901"/>
            <a:ext cx="2263806" cy="57704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8089AF2-CCC2-43E6-87FF-E7E8B1D09804}"/>
              </a:ext>
            </a:extLst>
          </p:cNvPr>
          <p:cNvSpPr txBox="1"/>
          <p:nvPr/>
        </p:nvSpPr>
        <p:spPr>
          <a:xfrm>
            <a:off x="4285695" y="4664759"/>
            <a:ext cx="346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•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99AD4D4D-F9B9-4C41-8450-5777B9C3D9AB}"/>
              </a:ext>
            </a:extLst>
          </p:cNvPr>
          <p:cNvSpPr txBox="1"/>
          <p:nvPr/>
        </p:nvSpPr>
        <p:spPr>
          <a:xfrm>
            <a:off x="7086600" y="4664759"/>
            <a:ext cx="346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=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CAE4001F-3944-46DE-A97F-68558083F76E}"/>
              </a:ext>
            </a:extLst>
          </p:cNvPr>
          <p:cNvSpPr txBox="1"/>
          <p:nvPr/>
        </p:nvSpPr>
        <p:spPr>
          <a:xfrm>
            <a:off x="2090691" y="3936149"/>
            <a:ext cx="1793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N° de grupos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954520F6-3FE8-44B9-B2D2-420CE90B9EDF}"/>
              </a:ext>
            </a:extLst>
          </p:cNvPr>
          <p:cNvSpPr txBox="1"/>
          <p:nvPr/>
        </p:nvSpPr>
        <p:spPr>
          <a:xfrm>
            <a:off x="4679639" y="3653855"/>
            <a:ext cx="23592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N° de elementos en cada grupo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87355D6F-1308-479F-83A0-4F09FE68834E}"/>
              </a:ext>
            </a:extLst>
          </p:cNvPr>
          <p:cNvSpPr txBox="1"/>
          <p:nvPr/>
        </p:nvSpPr>
        <p:spPr>
          <a:xfrm>
            <a:off x="7550458" y="3930854"/>
            <a:ext cx="2359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Total de elementos</a:t>
            </a:r>
          </a:p>
        </p:txBody>
      </p:sp>
      <p:sp>
        <p:nvSpPr>
          <p:cNvPr id="12" name="Cerrar llave 11">
            <a:extLst>
              <a:ext uri="{FF2B5EF4-FFF2-40B4-BE49-F238E27FC236}">
                <a16:creationId xmlns:a16="http://schemas.microsoft.com/office/drawing/2014/main" id="{8EA66C22-42F3-40A7-AD69-FA95BC433962}"/>
              </a:ext>
            </a:extLst>
          </p:cNvPr>
          <p:cNvSpPr/>
          <p:nvPr/>
        </p:nvSpPr>
        <p:spPr>
          <a:xfrm rot="16200000">
            <a:off x="2954399" y="3357884"/>
            <a:ext cx="207915" cy="2150615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Cerrar llave 12">
            <a:extLst>
              <a:ext uri="{FF2B5EF4-FFF2-40B4-BE49-F238E27FC236}">
                <a16:creationId xmlns:a16="http://schemas.microsoft.com/office/drawing/2014/main" id="{54E2ADA6-2B18-4C49-8B35-8129ECF08FAF}"/>
              </a:ext>
            </a:extLst>
          </p:cNvPr>
          <p:cNvSpPr/>
          <p:nvPr/>
        </p:nvSpPr>
        <p:spPr>
          <a:xfrm rot="16200000">
            <a:off x="5755304" y="3357884"/>
            <a:ext cx="207915" cy="2150615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Cerrar llave 13">
            <a:extLst>
              <a:ext uri="{FF2B5EF4-FFF2-40B4-BE49-F238E27FC236}">
                <a16:creationId xmlns:a16="http://schemas.microsoft.com/office/drawing/2014/main" id="{8492D4A2-3E6C-47F3-8C19-A3681EF9AAA3}"/>
              </a:ext>
            </a:extLst>
          </p:cNvPr>
          <p:cNvSpPr/>
          <p:nvPr/>
        </p:nvSpPr>
        <p:spPr>
          <a:xfrm rot="16200000">
            <a:off x="8540306" y="3368673"/>
            <a:ext cx="207915" cy="2150615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Cerrar llave 14">
            <a:extLst>
              <a:ext uri="{FF2B5EF4-FFF2-40B4-BE49-F238E27FC236}">
                <a16:creationId xmlns:a16="http://schemas.microsoft.com/office/drawing/2014/main" id="{4A4D57D2-DC11-4F6C-B48D-34546522D406}"/>
              </a:ext>
            </a:extLst>
          </p:cNvPr>
          <p:cNvSpPr/>
          <p:nvPr/>
        </p:nvSpPr>
        <p:spPr>
          <a:xfrm rot="5400000">
            <a:off x="2954399" y="4238057"/>
            <a:ext cx="207915" cy="2150615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Cerrar llave 15">
            <a:extLst>
              <a:ext uri="{FF2B5EF4-FFF2-40B4-BE49-F238E27FC236}">
                <a16:creationId xmlns:a16="http://schemas.microsoft.com/office/drawing/2014/main" id="{0493E23F-FE23-460F-8698-430759158548}"/>
              </a:ext>
            </a:extLst>
          </p:cNvPr>
          <p:cNvSpPr/>
          <p:nvPr/>
        </p:nvSpPr>
        <p:spPr>
          <a:xfrm rot="5400000">
            <a:off x="5755303" y="4238057"/>
            <a:ext cx="207915" cy="2150615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Cerrar llave 16">
            <a:extLst>
              <a:ext uri="{FF2B5EF4-FFF2-40B4-BE49-F238E27FC236}">
                <a16:creationId xmlns:a16="http://schemas.microsoft.com/office/drawing/2014/main" id="{9547C60D-DEA5-485B-998B-ED5FA99F1A09}"/>
              </a:ext>
            </a:extLst>
          </p:cNvPr>
          <p:cNvSpPr/>
          <p:nvPr/>
        </p:nvSpPr>
        <p:spPr>
          <a:xfrm rot="5400000">
            <a:off x="8556209" y="4231279"/>
            <a:ext cx="207915" cy="2150615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BF67D743-BD83-4511-AB0D-D386BE4DDA7C}"/>
              </a:ext>
            </a:extLst>
          </p:cNvPr>
          <p:cNvSpPr/>
          <p:nvPr/>
        </p:nvSpPr>
        <p:spPr>
          <a:xfrm>
            <a:off x="1927561" y="5592193"/>
            <a:ext cx="2263806" cy="577049"/>
          </a:xfrm>
          <a:prstGeom prst="rect">
            <a:avLst/>
          </a:prstGeom>
          <a:ln w="285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90D47883-0B15-49D1-AA5F-4DEC0CE9D9B8}"/>
              </a:ext>
            </a:extLst>
          </p:cNvPr>
          <p:cNvSpPr/>
          <p:nvPr/>
        </p:nvSpPr>
        <p:spPr>
          <a:xfrm>
            <a:off x="4727359" y="5592192"/>
            <a:ext cx="2263806" cy="577049"/>
          </a:xfrm>
          <a:prstGeom prst="rect">
            <a:avLst/>
          </a:prstGeom>
          <a:ln w="285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1F192284-9919-460D-B1A2-1B03ED2F5325}"/>
              </a:ext>
            </a:extLst>
          </p:cNvPr>
          <p:cNvSpPr/>
          <p:nvPr/>
        </p:nvSpPr>
        <p:spPr>
          <a:xfrm>
            <a:off x="7528264" y="5592192"/>
            <a:ext cx="2263806" cy="577049"/>
          </a:xfrm>
          <a:prstGeom prst="rect">
            <a:avLst/>
          </a:prstGeom>
          <a:ln w="285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F1482358-5D91-4BC6-B96C-7BFDEB69F8D1}"/>
              </a:ext>
            </a:extLst>
          </p:cNvPr>
          <p:cNvSpPr txBox="1"/>
          <p:nvPr/>
        </p:nvSpPr>
        <p:spPr>
          <a:xfrm>
            <a:off x="2756515" y="4600850"/>
            <a:ext cx="603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C5021001-2EAF-4F1B-B724-3FB0E58D163C}"/>
              </a:ext>
            </a:extLst>
          </p:cNvPr>
          <p:cNvSpPr/>
          <p:nvPr/>
        </p:nvSpPr>
        <p:spPr>
          <a:xfrm>
            <a:off x="5649910" y="4647016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6CC415D-C385-4CAB-8469-90296412211C}"/>
              </a:ext>
            </a:extLst>
          </p:cNvPr>
          <p:cNvSpPr txBox="1"/>
          <p:nvPr/>
        </p:nvSpPr>
        <p:spPr>
          <a:xfrm>
            <a:off x="8262889" y="4642120"/>
            <a:ext cx="794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¿?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0CFC0F97-B78F-4E11-A551-F8841C9D9942}"/>
              </a:ext>
            </a:extLst>
          </p:cNvPr>
          <p:cNvSpPr txBox="1"/>
          <p:nvPr/>
        </p:nvSpPr>
        <p:spPr>
          <a:xfrm>
            <a:off x="2658859" y="5696050"/>
            <a:ext cx="798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Cajas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7A5F2677-D842-4292-8373-0650C5CCE9E4}"/>
              </a:ext>
            </a:extLst>
          </p:cNvPr>
          <p:cNvSpPr txBox="1"/>
          <p:nvPr/>
        </p:nvSpPr>
        <p:spPr>
          <a:xfrm>
            <a:off x="5177909" y="5683758"/>
            <a:ext cx="1617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Caja de jugo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ACBAE99A-7397-4E1E-883B-307F72802795}"/>
              </a:ext>
            </a:extLst>
          </p:cNvPr>
          <p:cNvSpPr txBox="1"/>
          <p:nvPr/>
        </p:nvSpPr>
        <p:spPr>
          <a:xfrm>
            <a:off x="7855268" y="5683758"/>
            <a:ext cx="1577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Total de jugo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206392ED-68D2-4513-AE5D-C8C449D75F96}"/>
              </a:ext>
            </a:extLst>
          </p:cNvPr>
          <p:cNvSpPr txBox="1"/>
          <p:nvPr/>
        </p:nvSpPr>
        <p:spPr>
          <a:xfrm>
            <a:off x="2800813" y="476975"/>
            <a:ext cx="5597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Problemas multiplicativos con esquema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468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 animBg="1"/>
      <p:bldP spid="6" grpId="0" animBg="1"/>
      <p:bldP spid="7" grpId="0"/>
      <p:bldP spid="8" grpId="0"/>
      <p:bldP spid="9" grpId="0"/>
      <p:bldP spid="10" grpId="0"/>
      <p:bldP spid="11" grpId="0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FA94A2A-DA38-4F57-B59E-EC35387474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577815"/>
              </p:ext>
            </p:extLst>
          </p:nvPr>
        </p:nvGraphicFramePr>
        <p:xfrm>
          <a:off x="6427691" y="2236575"/>
          <a:ext cx="2371324" cy="1735239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185662">
                  <a:extLst>
                    <a:ext uri="{9D8B030D-6E8A-4147-A177-3AD203B41FA5}">
                      <a16:colId xmlns:a16="http://schemas.microsoft.com/office/drawing/2014/main" val="1633717771"/>
                    </a:ext>
                  </a:extLst>
                </a:gridCol>
                <a:gridCol w="1185662">
                  <a:extLst>
                    <a:ext uri="{9D8B030D-6E8A-4147-A177-3AD203B41FA5}">
                      <a16:colId xmlns:a16="http://schemas.microsoft.com/office/drawing/2014/main" val="2029077055"/>
                    </a:ext>
                  </a:extLst>
                </a:gridCol>
              </a:tblGrid>
              <a:tr h="426013">
                <a:tc gridSpan="2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294359"/>
                  </a:ext>
                </a:extLst>
              </a:tr>
              <a:tr h="426013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203068"/>
                  </a:ext>
                </a:extLst>
              </a:tr>
              <a:tr h="426013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717"/>
                  </a:ext>
                </a:extLst>
              </a:tr>
              <a:tr h="426013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726123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78858A01-101B-4A31-A763-9755DFE15F3D}"/>
              </a:ext>
            </a:extLst>
          </p:cNvPr>
          <p:cNvSpPr txBox="1"/>
          <p:nvPr/>
        </p:nvSpPr>
        <p:spPr>
          <a:xfrm>
            <a:off x="6973668" y="2236575"/>
            <a:ext cx="14603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12 •  6 =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EF9F7AE-A293-4CF3-8090-BF5761767613}"/>
              </a:ext>
            </a:extLst>
          </p:cNvPr>
          <p:cNvSpPr txBox="1"/>
          <p:nvPr/>
        </p:nvSpPr>
        <p:spPr>
          <a:xfrm>
            <a:off x="6789949" y="2698240"/>
            <a:ext cx="603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971C523-7162-4BF0-8D53-7C709BBFDF5C}"/>
              </a:ext>
            </a:extLst>
          </p:cNvPr>
          <p:cNvSpPr txBox="1"/>
          <p:nvPr/>
        </p:nvSpPr>
        <p:spPr>
          <a:xfrm>
            <a:off x="6894260" y="3074263"/>
            <a:ext cx="395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ED3765F-A563-4ACE-B12C-5B9D30F3D6E8}"/>
              </a:ext>
            </a:extLst>
          </p:cNvPr>
          <p:cNvSpPr txBox="1"/>
          <p:nvPr/>
        </p:nvSpPr>
        <p:spPr>
          <a:xfrm>
            <a:off x="7791582" y="2696134"/>
            <a:ext cx="523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FDFAF9E-5B4E-4C51-BFE2-50FBDA62FEE3}"/>
              </a:ext>
            </a:extLst>
          </p:cNvPr>
          <p:cNvSpPr txBox="1"/>
          <p:nvPr/>
        </p:nvSpPr>
        <p:spPr>
          <a:xfrm>
            <a:off x="7791582" y="3099868"/>
            <a:ext cx="603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5A8D0B0-7842-4547-8E21-909EF3698199}"/>
              </a:ext>
            </a:extLst>
          </p:cNvPr>
          <p:cNvSpPr txBox="1"/>
          <p:nvPr/>
        </p:nvSpPr>
        <p:spPr>
          <a:xfrm>
            <a:off x="7795298" y="3559427"/>
            <a:ext cx="5999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72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95806A52-FEDD-48C2-87E4-E7A23132F3F1}"/>
              </a:ext>
            </a:extLst>
          </p:cNvPr>
          <p:cNvSpPr txBox="1"/>
          <p:nvPr/>
        </p:nvSpPr>
        <p:spPr>
          <a:xfrm>
            <a:off x="4887108" y="2693314"/>
            <a:ext cx="1438182" cy="372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N° de cajas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D5300FF0-1AFB-434C-9958-5A5A0B29DC23}"/>
              </a:ext>
            </a:extLst>
          </p:cNvPr>
          <p:cNvSpPr txBox="1"/>
          <p:nvPr/>
        </p:nvSpPr>
        <p:spPr>
          <a:xfrm>
            <a:off x="4887108" y="3136637"/>
            <a:ext cx="1438182" cy="372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N° de cajas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DEDC6A47-C579-4555-8AAB-ABD5D47F0649}"/>
              </a:ext>
            </a:extLst>
          </p:cNvPr>
          <p:cNvSpPr txBox="1"/>
          <p:nvPr/>
        </p:nvSpPr>
        <p:spPr>
          <a:xfrm>
            <a:off x="8944756" y="2706170"/>
            <a:ext cx="130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Cajas jugo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8B8FAB54-D2ED-46A2-BF62-2865F3B6FB7D}"/>
              </a:ext>
            </a:extLst>
          </p:cNvPr>
          <p:cNvSpPr txBox="1"/>
          <p:nvPr/>
        </p:nvSpPr>
        <p:spPr>
          <a:xfrm>
            <a:off x="8944756" y="3567331"/>
            <a:ext cx="2466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Total de cajas de jugo</a:t>
            </a:r>
          </a:p>
        </p:txBody>
      </p:sp>
      <p:sp>
        <p:nvSpPr>
          <p:cNvPr id="16" name="Cerrar llave 15">
            <a:extLst>
              <a:ext uri="{FF2B5EF4-FFF2-40B4-BE49-F238E27FC236}">
                <a16:creationId xmlns:a16="http://schemas.microsoft.com/office/drawing/2014/main" id="{D412D1CF-B1D8-466B-BF9B-BEA3AD078381}"/>
              </a:ext>
            </a:extLst>
          </p:cNvPr>
          <p:cNvSpPr/>
          <p:nvPr/>
        </p:nvSpPr>
        <p:spPr>
          <a:xfrm>
            <a:off x="8826870" y="2719372"/>
            <a:ext cx="45719" cy="372863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Cerrar llave 16">
            <a:extLst>
              <a:ext uri="{FF2B5EF4-FFF2-40B4-BE49-F238E27FC236}">
                <a16:creationId xmlns:a16="http://schemas.microsoft.com/office/drawing/2014/main" id="{35B31B10-9A50-47B9-84C2-BF996958A405}"/>
              </a:ext>
            </a:extLst>
          </p:cNvPr>
          <p:cNvSpPr/>
          <p:nvPr/>
        </p:nvSpPr>
        <p:spPr>
          <a:xfrm>
            <a:off x="8821937" y="3163065"/>
            <a:ext cx="45719" cy="372863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Cerrar llave 17">
            <a:extLst>
              <a:ext uri="{FF2B5EF4-FFF2-40B4-BE49-F238E27FC236}">
                <a16:creationId xmlns:a16="http://schemas.microsoft.com/office/drawing/2014/main" id="{8992D3CA-261D-43DB-B73D-55F44AC0A6CD}"/>
              </a:ext>
            </a:extLst>
          </p:cNvPr>
          <p:cNvSpPr/>
          <p:nvPr/>
        </p:nvSpPr>
        <p:spPr>
          <a:xfrm>
            <a:off x="8821938" y="3573645"/>
            <a:ext cx="45719" cy="372863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9" name="Cerrar llave 18">
            <a:extLst>
              <a:ext uri="{FF2B5EF4-FFF2-40B4-BE49-F238E27FC236}">
                <a16:creationId xmlns:a16="http://schemas.microsoft.com/office/drawing/2014/main" id="{F9660706-D1A8-4D7B-9C7D-FE56C3862566}"/>
              </a:ext>
            </a:extLst>
          </p:cNvPr>
          <p:cNvSpPr/>
          <p:nvPr/>
        </p:nvSpPr>
        <p:spPr>
          <a:xfrm rot="10800000">
            <a:off x="6339932" y="2711683"/>
            <a:ext cx="45719" cy="372863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0" name="Cerrar llave 19">
            <a:extLst>
              <a:ext uri="{FF2B5EF4-FFF2-40B4-BE49-F238E27FC236}">
                <a16:creationId xmlns:a16="http://schemas.microsoft.com/office/drawing/2014/main" id="{5495AA16-FE1A-48E9-AB1A-3D93A43B33E2}"/>
              </a:ext>
            </a:extLst>
          </p:cNvPr>
          <p:cNvSpPr/>
          <p:nvPr/>
        </p:nvSpPr>
        <p:spPr>
          <a:xfrm rot="10800000">
            <a:off x="6348528" y="3151653"/>
            <a:ext cx="45719" cy="372863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D1CCD5BC-B467-4E9E-ADC3-BC96C134123D}"/>
              </a:ext>
            </a:extLst>
          </p:cNvPr>
          <p:cNvSpPr txBox="1"/>
          <p:nvPr/>
        </p:nvSpPr>
        <p:spPr>
          <a:xfrm>
            <a:off x="8944756" y="3151653"/>
            <a:ext cx="130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Cajas jugo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8F3570E1-3A09-4E5F-8C29-9E5102F76766}"/>
              </a:ext>
            </a:extLst>
          </p:cNvPr>
          <p:cNvSpPr txBox="1"/>
          <p:nvPr/>
        </p:nvSpPr>
        <p:spPr>
          <a:xfrm>
            <a:off x="1365755" y="2236575"/>
            <a:ext cx="532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97484740-E2CC-4787-8C49-3C5B11028873}"/>
              </a:ext>
            </a:extLst>
          </p:cNvPr>
          <p:cNvSpPr txBox="1"/>
          <p:nvPr/>
        </p:nvSpPr>
        <p:spPr>
          <a:xfrm>
            <a:off x="1479782" y="2642826"/>
            <a:ext cx="284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46670364-C2F2-48D4-9E5C-F8CFD1CF1AD9}"/>
              </a:ext>
            </a:extLst>
          </p:cNvPr>
          <p:cNvSpPr txBox="1"/>
          <p:nvPr/>
        </p:nvSpPr>
        <p:spPr>
          <a:xfrm>
            <a:off x="2198401" y="2227687"/>
            <a:ext cx="389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D3FE4EBF-C716-4DF0-919D-A091DBD5D0C3}"/>
              </a:ext>
            </a:extLst>
          </p:cNvPr>
          <p:cNvSpPr txBox="1"/>
          <p:nvPr/>
        </p:nvSpPr>
        <p:spPr>
          <a:xfrm>
            <a:off x="2586796" y="2236576"/>
            <a:ext cx="284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464421A9-0DA1-4930-AC45-0D91450AE009}"/>
              </a:ext>
            </a:extLst>
          </p:cNvPr>
          <p:cNvSpPr txBox="1"/>
          <p:nvPr/>
        </p:nvSpPr>
        <p:spPr>
          <a:xfrm>
            <a:off x="958965" y="2653865"/>
            <a:ext cx="532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AC2911E9-B1A2-4F4F-84B4-12B00DB07BCF}"/>
              </a:ext>
            </a:extLst>
          </p:cNvPr>
          <p:cNvSpPr txBox="1"/>
          <p:nvPr/>
        </p:nvSpPr>
        <p:spPr>
          <a:xfrm>
            <a:off x="2122849" y="2660531"/>
            <a:ext cx="309424" cy="457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2B30E462-4FC7-4481-A0D5-5DAC3151AA24}"/>
              </a:ext>
            </a:extLst>
          </p:cNvPr>
          <p:cNvSpPr txBox="1"/>
          <p:nvPr/>
        </p:nvSpPr>
        <p:spPr>
          <a:xfrm>
            <a:off x="1799184" y="2660531"/>
            <a:ext cx="389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07747D87-F14D-4704-9D29-84A108746FDD}"/>
              </a:ext>
            </a:extLst>
          </p:cNvPr>
          <p:cNvSpPr txBox="1"/>
          <p:nvPr/>
        </p:nvSpPr>
        <p:spPr>
          <a:xfrm>
            <a:off x="1878997" y="2216648"/>
            <a:ext cx="284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DE008F60-F613-4D4A-8248-82C2C875D0E2}"/>
              </a:ext>
            </a:extLst>
          </p:cNvPr>
          <p:cNvSpPr txBox="1"/>
          <p:nvPr/>
        </p:nvSpPr>
        <p:spPr>
          <a:xfrm>
            <a:off x="2820668" y="2660531"/>
            <a:ext cx="2439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146592D1-16B3-4D7B-A6A3-FFAC63728335}"/>
              </a:ext>
            </a:extLst>
          </p:cNvPr>
          <p:cNvSpPr txBox="1"/>
          <p:nvPr/>
        </p:nvSpPr>
        <p:spPr>
          <a:xfrm>
            <a:off x="3148578" y="2653864"/>
            <a:ext cx="389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E7A3B5CD-6046-42AE-99D6-C7D7ADF19945}"/>
              </a:ext>
            </a:extLst>
          </p:cNvPr>
          <p:cNvSpPr txBox="1"/>
          <p:nvPr/>
        </p:nvSpPr>
        <p:spPr>
          <a:xfrm>
            <a:off x="2473881" y="2660531"/>
            <a:ext cx="389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DDDD73FA-CFBE-4FEA-97BF-B23F2C7D152A}"/>
              </a:ext>
            </a:extLst>
          </p:cNvPr>
          <p:cNvSpPr txBox="1"/>
          <p:nvPr/>
        </p:nvSpPr>
        <p:spPr>
          <a:xfrm>
            <a:off x="1321005" y="3126569"/>
            <a:ext cx="595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78A80E17-94EA-4D6E-B138-BA8850DE3970}"/>
              </a:ext>
            </a:extLst>
          </p:cNvPr>
          <p:cNvSpPr txBox="1"/>
          <p:nvPr/>
        </p:nvSpPr>
        <p:spPr>
          <a:xfrm>
            <a:off x="2000501" y="3128862"/>
            <a:ext cx="309424" cy="457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E86C8FF7-FC9E-4C87-81D9-D627C6C2B1D7}"/>
              </a:ext>
            </a:extLst>
          </p:cNvPr>
          <p:cNvSpPr txBox="1"/>
          <p:nvPr/>
        </p:nvSpPr>
        <p:spPr>
          <a:xfrm>
            <a:off x="2429585" y="3128862"/>
            <a:ext cx="559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2E8F494A-05EF-4764-B27E-A76CE01A3C3D}"/>
              </a:ext>
            </a:extLst>
          </p:cNvPr>
          <p:cNvSpPr txBox="1"/>
          <p:nvPr/>
        </p:nvSpPr>
        <p:spPr>
          <a:xfrm>
            <a:off x="1884268" y="3688798"/>
            <a:ext cx="5896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72</a:t>
            </a:r>
          </a:p>
        </p:txBody>
      </p:sp>
      <p:sp>
        <p:nvSpPr>
          <p:cNvPr id="42" name="Flecha: a la derecha 41">
            <a:extLst>
              <a:ext uri="{FF2B5EF4-FFF2-40B4-BE49-F238E27FC236}">
                <a16:creationId xmlns:a16="http://schemas.microsoft.com/office/drawing/2014/main" id="{C4DCA213-6A07-482D-AFA0-6E633BFCDB0A}"/>
              </a:ext>
            </a:extLst>
          </p:cNvPr>
          <p:cNvSpPr/>
          <p:nvPr/>
        </p:nvSpPr>
        <p:spPr>
          <a:xfrm>
            <a:off x="3537714" y="2997072"/>
            <a:ext cx="1190680" cy="3069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537AE993-CF02-4FD6-A606-B9B829669CBE}"/>
              </a:ext>
            </a:extLst>
          </p:cNvPr>
          <p:cNvSpPr txBox="1"/>
          <p:nvPr/>
        </p:nvSpPr>
        <p:spPr>
          <a:xfrm>
            <a:off x="734038" y="1537462"/>
            <a:ext cx="33910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Propiedad Distributiva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B446E851-E6EF-46C9-9607-13602A68806C}"/>
              </a:ext>
            </a:extLst>
          </p:cNvPr>
          <p:cNvSpPr txBox="1"/>
          <p:nvPr/>
        </p:nvSpPr>
        <p:spPr>
          <a:xfrm>
            <a:off x="810093" y="477057"/>
            <a:ext cx="10057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Técnica para resolver la operación, a través de la propiedad distributiva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6129F0E-C5CF-4161-A35B-C75CF91085A0}"/>
              </a:ext>
            </a:extLst>
          </p:cNvPr>
          <p:cNvSpPr txBox="1"/>
          <p:nvPr/>
        </p:nvSpPr>
        <p:spPr>
          <a:xfrm>
            <a:off x="1878997" y="4811773"/>
            <a:ext cx="8950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Desde la propiedad distributiva camino al algoritmo resumido</a:t>
            </a:r>
          </a:p>
        </p:txBody>
      </p:sp>
      <p:sp>
        <p:nvSpPr>
          <p:cNvPr id="44" name="Cerrar llave 43">
            <a:extLst>
              <a:ext uri="{FF2B5EF4-FFF2-40B4-BE49-F238E27FC236}">
                <a16:creationId xmlns:a16="http://schemas.microsoft.com/office/drawing/2014/main" id="{0AEE0C65-83DA-4F37-B49C-106E7D36840F}"/>
              </a:ext>
            </a:extLst>
          </p:cNvPr>
          <p:cNvSpPr/>
          <p:nvPr/>
        </p:nvSpPr>
        <p:spPr>
          <a:xfrm rot="5400000">
            <a:off x="6068969" y="362504"/>
            <a:ext cx="74559" cy="8005248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9230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  <p:bldP spid="10" grpId="0"/>
      <p:bldP spid="11" grpId="0"/>
      <p:bldP spid="12" grpId="0"/>
      <p:bldP spid="13" grpId="0"/>
      <p:bldP spid="15" grpId="0"/>
      <p:bldP spid="16" grpId="0" animBg="1"/>
      <p:bldP spid="17" grpId="0" animBg="1"/>
      <p:bldP spid="18" grpId="0" animBg="1"/>
      <p:bldP spid="19" grpId="0" animBg="1"/>
      <p:bldP spid="20" grpId="0" animBg="1"/>
      <p:bldP spid="21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 animBg="1"/>
      <p:bldP spid="2" grpId="0"/>
      <p:bldP spid="43" grpId="0"/>
      <p:bldP spid="8" grpId="0"/>
      <p:bldP spid="4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DB9C1B5-F867-488A-AAB5-BDD651EB0D4A}"/>
              </a:ext>
            </a:extLst>
          </p:cNvPr>
          <p:cNvSpPr txBox="1"/>
          <p:nvPr/>
        </p:nvSpPr>
        <p:spPr>
          <a:xfrm>
            <a:off x="810093" y="477057"/>
            <a:ext cx="10057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Técnica para resolver la operación, a través de la propiedad distributiva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EDD0A3C-3A9D-4103-9021-D3277D6D7F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5016241"/>
              </p:ext>
            </p:extLst>
          </p:nvPr>
        </p:nvGraphicFramePr>
        <p:xfrm>
          <a:off x="4384828" y="3229326"/>
          <a:ext cx="2371324" cy="1735239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185662">
                  <a:extLst>
                    <a:ext uri="{9D8B030D-6E8A-4147-A177-3AD203B41FA5}">
                      <a16:colId xmlns:a16="http://schemas.microsoft.com/office/drawing/2014/main" val="1633717771"/>
                    </a:ext>
                  </a:extLst>
                </a:gridCol>
                <a:gridCol w="1185662">
                  <a:extLst>
                    <a:ext uri="{9D8B030D-6E8A-4147-A177-3AD203B41FA5}">
                      <a16:colId xmlns:a16="http://schemas.microsoft.com/office/drawing/2014/main" val="2029077055"/>
                    </a:ext>
                  </a:extLst>
                </a:gridCol>
              </a:tblGrid>
              <a:tr h="426013">
                <a:tc gridSpan="2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294359"/>
                  </a:ext>
                </a:extLst>
              </a:tr>
              <a:tr h="426013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203068"/>
                  </a:ext>
                </a:extLst>
              </a:tr>
              <a:tr h="426013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717"/>
                  </a:ext>
                </a:extLst>
              </a:tr>
              <a:tr h="426013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726123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97B42741-C237-4597-BF64-C7305ACF3518}"/>
              </a:ext>
            </a:extLst>
          </p:cNvPr>
          <p:cNvSpPr txBox="1"/>
          <p:nvPr/>
        </p:nvSpPr>
        <p:spPr>
          <a:xfrm>
            <a:off x="4930805" y="3229326"/>
            <a:ext cx="14603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12 •  6 =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DA49C85-BCA6-432D-979A-BDFA8383CFA4}"/>
              </a:ext>
            </a:extLst>
          </p:cNvPr>
          <p:cNvSpPr txBox="1"/>
          <p:nvPr/>
        </p:nvSpPr>
        <p:spPr>
          <a:xfrm>
            <a:off x="4747086" y="3690991"/>
            <a:ext cx="603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8C48ACD-4F1F-450A-A9DB-DDD99B77C414}"/>
              </a:ext>
            </a:extLst>
          </p:cNvPr>
          <p:cNvSpPr txBox="1"/>
          <p:nvPr/>
        </p:nvSpPr>
        <p:spPr>
          <a:xfrm>
            <a:off x="4851397" y="4067014"/>
            <a:ext cx="395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CE5862B-2817-4553-916E-1642E66C3975}"/>
              </a:ext>
            </a:extLst>
          </p:cNvPr>
          <p:cNvSpPr txBox="1"/>
          <p:nvPr/>
        </p:nvSpPr>
        <p:spPr>
          <a:xfrm>
            <a:off x="5748719" y="3688885"/>
            <a:ext cx="523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5A7A656-B97E-41B5-BF2F-AF6996E5D17C}"/>
              </a:ext>
            </a:extLst>
          </p:cNvPr>
          <p:cNvSpPr txBox="1"/>
          <p:nvPr/>
        </p:nvSpPr>
        <p:spPr>
          <a:xfrm>
            <a:off x="5748719" y="4092619"/>
            <a:ext cx="603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A0AD407-E50A-41AD-B8A9-4925E26E558A}"/>
              </a:ext>
            </a:extLst>
          </p:cNvPr>
          <p:cNvSpPr txBox="1"/>
          <p:nvPr/>
        </p:nvSpPr>
        <p:spPr>
          <a:xfrm>
            <a:off x="5752435" y="4552178"/>
            <a:ext cx="5999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72</a:t>
            </a:r>
          </a:p>
        </p:txBody>
      </p:sp>
      <p:sp>
        <p:nvSpPr>
          <p:cNvPr id="14" name="Cerrar llave 13">
            <a:extLst>
              <a:ext uri="{FF2B5EF4-FFF2-40B4-BE49-F238E27FC236}">
                <a16:creationId xmlns:a16="http://schemas.microsoft.com/office/drawing/2014/main" id="{A67DA5FD-F99C-4DF0-B57D-9AE36A1CE564}"/>
              </a:ext>
            </a:extLst>
          </p:cNvPr>
          <p:cNvSpPr/>
          <p:nvPr/>
        </p:nvSpPr>
        <p:spPr>
          <a:xfrm>
            <a:off x="6784007" y="3712123"/>
            <a:ext cx="45719" cy="372863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Cerrar llave 14">
            <a:extLst>
              <a:ext uri="{FF2B5EF4-FFF2-40B4-BE49-F238E27FC236}">
                <a16:creationId xmlns:a16="http://schemas.microsoft.com/office/drawing/2014/main" id="{E1684090-60B8-4F46-B50A-5B2FB01A9BC1}"/>
              </a:ext>
            </a:extLst>
          </p:cNvPr>
          <p:cNvSpPr/>
          <p:nvPr/>
        </p:nvSpPr>
        <p:spPr>
          <a:xfrm>
            <a:off x="6779074" y="4155816"/>
            <a:ext cx="45719" cy="372863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Cerrar llave 15">
            <a:extLst>
              <a:ext uri="{FF2B5EF4-FFF2-40B4-BE49-F238E27FC236}">
                <a16:creationId xmlns:a16="http://schemas.microsoft.com/office/drawing/2014/main" id="{4463FB2B-BEE7-40E1-9E02-BCFA40DCFF78}"/>
              </a:ext>
            </a:extLst>
          </p:cNvPr>
          <p:cNvSpPr/>
          <p:nvPr/>
        </p:nvSpPr>
        <p:spPr>
          <a:xfrm>
            <a:off x="6779075" y="4566396"/>
            <a:ext cx="45719" cy="372863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Cerrar llave 16">
            <a:extLst>
              <a:ext uri="{FF2B5EF4-FFF2-40B4-BE49-F238E27FC236}">
                <a16:creationId xmlns:a16="http://schemas.microsoft.com/office/drawing/2014/main" id="{A7820F13-0A52-473C-A7BB-9FF187DB95BD}"/>
              </a:ext>
            </a:extLst>
          </p:cNvPr>
          <p:cNvSpPr/>
          <p:nvPr/>
        </p:nvSpPr>
        <p:spPr>
          <a:xfrm rot="10800000">
            <a:off x="4297068" y="3704433"/>
            <a:ext cx="87759" cy="809302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71DAECDA-4B87-4B35-A82E-08774B29F95A}"/>
              </a:ext>
            </a:extLst>
          </p:cNvPr>
          <p:cNvSpPr txBox="1"/>
          <p:nvPr/>
        </p:nvSpPr>
        <p:spPr>
          <a:xfrm>
            <a:off x="2525409" y="1086732"/>
            <a:ext cx="6473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1.- Se descompone uno de los factores, de acuerdo a  su valor posicional.</a:t>
            </a:r>
            <a:endParaRPr lang="es-CL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48E09175-2E75-463D-A0FC-BB8F14EDE261}"/>
              </a:ext>
            </a:extLst>
          </p:cNvPr>
          <p:cNvSpPr txBox="1"/>
          <p:nvPr/>
        </p:nvSpPr>
        <p:spPr>
          <a:xfrm>
            <a:off x="2547067" y="1694941"/>
            <a:ext cx="6318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2.- Se multiplica cada valor por el otro factor en este caso 6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C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828F68C0-BB26-4552-BBA9-41C19F37F9C2}"/>
              </a:ext>
            </a:extLst>
          </p:cNvPr>
          <p:cNvSpPr txBox="1"/>
          <p:nvPr/>
        </p:nvSpPr>
        <p:spPr>
          <a:xfrm>
            <a:off x="2547771" y="2103775"/>
            <a:ext cx="7282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3.- Luego se suman los productos parciales. Esta suma corresponde al resultado o producto.</a:t>
            </a:r>
            <a:endParaRPr lang="es-CL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Cuadro de texto 22">
            <a:extLst>
              <a:ext uri="{FF2B5EF4-FFF2-40B4-BE49-F238E27FC236}">
                <a16:creationId xmlns:a16="http://schemas.microsoft.com/office/drawing/2014/main" id="{F66591C1-45FA-4B1B-98C2-01378178F7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832" y="3915159"/>
            <a:ext cx="3954126" cy="3984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descomponen las 12 cajas en 10 y 2. </a:t>
            </a:r>
            <a:endParaRPr kumimoji="0" lang="es-CL" altLang="es-CL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Cuadro de texto 24">
            <a:extLst>
              <a:ext uri="{FF2B5EF4-FFF2-40B4-BE49-F238E27FC236}">
                <a16:creationId xmlns:a16="http://schemas.microsoft.com/office/drawing/2014/main" id="{4D82084F-644C-40CD-861C-88AD2FF8D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2152" y="3712123"/>
            <a:ext cx="4708450" cy="3286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CL" altLang="es-CL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kumimoji="0" lang="es-CL" altLang="es-C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 cajas con 6 jugos en cada una 10 • 6 = 60</a:t>
            </a:r>
            <a:endParaRPr kumimoji="0" lang="es-CL" altLang="es-CL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s-CL" altLang="es-CL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Cuadro de texto 24">
            <a:extLst>
              <a:ext uri="{FF2B5EF4-FFF2-40B4-BE49-F238E27FC236}">
                <a16:creationId xmlns:a16="http://schemas.microsoft.com/office/drawing/2014/main" id="{2F186CE6-04C6-40A9-8346-07FDFBA5BF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2152" y="4143512"/>
            <a:ext cx="4708450" cy="3286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 cajas con 6 jugos en cada una 2 • 6 = 12</a:t>
            </a:r>
            <a:endParaRPr kumimoji="0" lang="es-CL" altLang="es-CL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s-CL" altLang="es-CL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Cuadro de texto 31">
            <a:extLst>
              <a:ext uri="{FF2B5EF4-FFF2-40B4-BE49-F238E27FC236}">
                <a16:creationId xmlns:a16="http://schemas.microsoft.com/office/drawing/2014/main" id="{6C1F35AC-40AB-41A8-A2CC-9521A492D3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2152" y="4457631"/>
            <a:ext cx="4953399" cy="65075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Total, de jugos. Suma de los productos parciales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60 + 12 = 192</a:t>
            </a:r>
            <a:endParaRPr kumimoji="0" lang="es-CL" altLang="es-CL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s-CL" altLang="es-CL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58BAAF8F-3F67-473B-8C36-0EFA7F0026BA}"/>
              </a:ext>
            </a:extLst>
          </p:cNvPr>
          <p:cNvSpPr/>
          <p:nvPr/>
        </p:nvSpPr>
        <p:spPr>
          <a:xfrm>
            <a:off x="2720946" y="5279183"/>
            <a:ext cx="73404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¿Alcanzará con la compra, para todos los invitados?</a:t>
            </a:r>
            <a:endParaRPr lang="es-CL" sz="2400" dirty="0"/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4091E156-E91B-4D29-A5D9-FEBEF0A97233}"/>
              </a:ext>
            </a:extLst>
          </p:cNvPr>
          <p:cNvSpPr txBox="1"/>
          <p:nvPr/>
        </p:nvSpPr>
        <p:spPr>
          <a:xfrm>
            <a:off x="4427243" y="5841137"/>
            <a:ext cx="46578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Si alcanza y sobran dos jugos</a:t>
            </a:r>
          </a:p>
        </p:txBody>
      </p:sp>
    </p:spTree>
    <p:extLst>
      <p:ext uri="{BB962C8B-B14F-4D97-AF65-F5344CB8AC3E}">
        <p14:creationId xmlns:p14="http://schemas.microsoft.com/office/powerpoint/2010/main" val="2578903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4" grpId="0" animBg="1"/>
      <p:bldP spid="15" grpId="0" animBg="1"/>
      <p:bldP spid="16" grpId="0" animBg="1"/>
      <p:bldP spid="17" grpId="0" animBg="1"/>
      <p:bldP spid="37" grpId="0"/>
      <p:bldP spid="38" grpId="0"/>
      <p:bldP spid="39" grpId="0"/>
      <p:bldP spid="40" grpId="0" animBg="1"/>
      <p:bldP spid="41" grpId="0" animBg="1"/>
      <p:bldP spid="42" grpId="0" animBg="1"/>
      <p:bldP spid="43" grpId="0" animBg="1"/>
      <p:bldP spid="44" grpId="0"/>
      <p:bldP spid="4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4F5CCA70-4A7B-4461-B89C-6FE7D159BF76}"/>
              </a:ext>
            </a:extLst>
          </p:cNvPr>
          <p:cNvSpPr/>
          <p:nvPr/>
        </p:nvSpPr>
        <p:spPr>
          <a:xfrm>
            <a:off x="830223" y="960560"/>
            <a:ext cx="1760418" cy="4676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Problema 3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B5E030B8-3EB4-4AA8-8CBD-072098D18E74}"/>
              </a:ext>
            </a:extLst>
          </p:cNvPr>
          <p:cNvSpPr/>
          <p:nvPr/>
        </p:nvSpPr>
        <p:spPr>
          <a:xfrm>
            <a:off x="785014" y="1648677"/>
            <a:ext cx="10657483" cy="1257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 distribuidora debe entregar un pedido de huevos, El cliente ha pedido 45 bandejas con 9 huevos en cada una de ellas. ¿cuántos huevos necesita la distribuidora para cumplir con el pedido?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1AC31B0-1A68-4DAF-A93D-7470DA60ABFC}"/>
              </a:ext>
            </a:extLst>
          </p:cNvPr>
          <p:cNvSpPr/>
          <p:nvPr/>
        </p:nvSpPr>
        <p:spPr>
          <a:xfrm>
            <a:off x="1890945" y="4554420"/>
            <a:ext cx="2263806" cy="57704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1676636D-E0F2-4625-8ACD-DCD5D7CE0E5C}"/>
              </a:ext>
            </a:extLst>
          </p:cNvPr>
          <p:cNvSpPr/>
          <p:nvPr/>
        </p:nvSpPr>
        <p:spPr>
          <a:xfrm>
            <a:off x="4691850" y="4554418"/>
            <a:ext cx="2263806" cy="57704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7B9C29BD-D46F-411A-A79F-B9D4EAD24C67}"/>
              </a:ext>
            </a:extLst>
          </p:cNvPr>
          <p:cNvSpPr/>
          <p:nvPr/>
        </p:nvSpPr>
        <p:spPr>
          <a:xfrm>
            <a:off x="7492755" y="4554418"/>
            <a:ext cx="2263806" cy="57704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F45FA9A-DB14-48BF-BE52-D1A8349B9FBC}"/>
              </a:ext>
            </a:extLst>
          </p:cNvPr>
          <p:cNvSpPr txBox="1"/>
          <p:nvPr/>
        </p:nvSpPr>
        <p:spPr>
          <a:xfrm>
            <a:off x="4250186" y="4658276"/>
            <a:ext cx="346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•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544F6CCA-F41D-4400-900B-EF6F30E570EB}"/>
              </a:ext>
            </a:extLst>
          </p:cNvPr>
          <p:cNvSpPr txBox="1"/>
          <p:nvPr/>
        </p:nvSpPr>
        <p:spPr>
          <a:xfrm>
            <a:off x="7051091" y="4658276"/>
            <a:ext cx="346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=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B27CBC2E-EB1E-4AB5-B857-CB507C6D970B}"/>
              </a:ext>
            </a:extLst>
          </p:cNvPr>
          <p:cNvSpPr txBox="1"/>
          <p:nvPr/>
        </p:nvSpPr>
        <p:spPr>
          <a:xfrm>
            <a:off x="2055182" y="3929666"/>
            <a:ext cx="1793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N° de grupos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0380F8C4-FAF6-498D-B190-F2E577D18C1A}"/>
              </a:ext>
            </a:extLst>
          </p:cNvPr>
          <p:cNvSpPr txBox="1"/>
          <p:nvPr/>
        </p:nvSpPr>
        <p:spPr>
          <a:xfrm>
            <a:off x="4644130" y="3647372"/>
            <a:ext cx="23592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N° de elementos en cada grupo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51F4AF9-9BD5-4B2F-80C9-B3DC51B9A3F6}"/>
              </a:ext>
            </a:extLst>
          </p:cNvPr>
          <p:cNvSpPr txBox="1"/>
          <p:nvPr/>
        </p:nvSpPr>
        <p:spPr>
          <a:xfrm>
            <a:off x="7514949" y="3924371"/>
            <a:ext cx="2359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Total de elementos</a:t>
            </a:r>
          </a:p>
        </p:txBody>
      </p:sp>
      <p:sp>
        <p:nvSpPr>
          <p:cNvPr id="12" name="Cerrar llave 11">
            <a:extLst>
              <a:ext uri="{FF2B5EF4-FFF2-40B4-BE49-F238E27FC236}">
                <a16:creationId xmlns:a16="http://schemas.microsoft.com/office/drawing/2014/main" id="{FE37B8F1-3080-4DAE-ABE0-D0764B697AD3}"/>
              </a:ext>
            </a:extLst>
          </p:cNvPr>
          <p:cNvSpPr/>
          <p:nvPr/>
        </p:nvSpPr>
        <p:spPr>
          <a:xfrm rot="16200000">
            <a:off x="2918890" y="3351401"/>
            <a:ext cx="207915" cy="2150615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Cerrar llave 12">
            <a:extLst>
              <a:ext uri="{FF2B5EF4-FFF2-40B4-BE49-F238E27FC236}">
                <a16:creationId xmlns:a16="http://schemas.microsoft.com/office/drawing/2014/main" id="{71E2DC13-DCCD-4977-B304-06B43F0E1390}"/>
              </a:ext>
            </a:extLst>
          </p:cNvPr>
          <p:cNvSpPr/>
          <p:nvPr/>
        </p:nvSpPr>
        <p:spPr>
          <a:xfrm rot="16200000">
            <a:off x="5719795" y="3351401"/>
            <a:ext cx="207915" cy="2150615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Cerrar llave 13">
            <a:extLst>
              <a:ext uri="{FF2B5EF4-FFF2-40B4-BE49-F238E27FC236}">
                <a16:creationId xmlns:a16="http://schemas.microsoft.com/office/drawing/2014/main" id="{D6164A04-0ACF-4B10-9F05-BED3356FE214}"/>
              </a:ext>
            </a:extLst>
          </p:cNvPr>
          <p:cNvSpPr/>
          <p:nvPr/>
        </p:nvSpPr>
        <p:spPr>
          <a:xfrm rot="16200000">
            <a:off x="8504797" y="3362190"/>
            <a:ext cx="207915" cy="2150615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Cerrar llave 14">
            <a:extLst>
              <a:ext uri="{FF2B5EF4-FFF2-40B4-BE49-F238E27FC236}">
                <a16:creationId xmlns:a16="http://schemas.microsoft.com/office/drawing/2014/main" id="{30308E42-1A0D-4CD0-B7DF-C731E8886558}"/>
              </a:ext>
            </a:extLst>
          </p:cNvPr>
          <p:cNvSpPr/>
          <p:nvPr/>
        </p:nvSpPr>
        <p:spPr>
          <a:xfrm rot="5400000">
            <a:off x="2918890" y="4231574"/>
            <a:ext cx="207915" cy="2150615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Cerrar llave 15">
            <a:extLst>
              <a:ext uri="{FF2B5EF4-FFF2-40B4-BE49-F238E27FC236}">
                <a16:creationId xmlns:a16="http://schemas.microsoft.com/office/drawing/2014/main" id="{961AE6B5-1B86-432A-9C7A-6CDF6C19D678}"/>
              </a:ext>
            </a:extLst>
          </p:cNvPr>
          <p:cNvSpPr/>
          <p:nvPr/>
        </p:nvSpPr>
        <p:spPr>
          <a:xfrm rot="5400000">
            <a:off x="5719794" y="4231574"/>
            <a:ext cx="207915" cy="2150615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Cerrar llave 16">
            <a:extLst>
              <a:ext uri="{FF2B5EF4-FFF2-40B4-BE49-F238E27FC236}">
                <a16:creationId xmlns:a16="http://schemas.microsoft.com/office/drawing/2014/main" id="{0022DF84-6D5F-4AC0-A1E5-476331EF0A01}"/>
              </a:ext>
            </a:extLst>
          </p:cNvPr>
          <p:cNvSpPr/>
          <p:nvPr/>
        </p:nvSpPr>
        <p:spPr>
          <a:xfrm rot="5400000">
            <a:off x="8520700" y="4224796"/>
            <a:ext cx="207915" cy="2150615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9674B94C-852B-418E-BD87-CBE6F50D67CC}"/>
              </a:ext>
            </a:extLst>
          </p:cNvPr>
          <p:cNvSpPr/>
          <p:nvPr/>
        </p:nvSpPr>
        <p:spPr>
          <a:xfrm>
            <a:off x="1892052" y="5585710"/>
            <a:ext cx="2263806" cy="577049"/>
          </a:xfrm>
          <a:prstGeom prst="rect">
            <a:avLst/>
          </a:prstGeom>
          <a:ln w="285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FC07B2BE-C31E-4A63-B98D-B1A8D6059AA4}"/>
              </a:ext>
            </a:extLst>
          </p:cNvPr>
          <p:cNvSpPr/>
          <p:nvPr/>
        </p:nvSpPr>
        <p:spPr>
          <a:xfrm>
            <a:off x="4691850" y="5585709"/>
            <a:ext cx="2263806" cy="577049"/>
          </a:xfrm>
          <a:prstGeom prst="rect">
            <a:avLst/>
          </a:prstGeom>
          <a:ln w="285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F0D8BF7B-8515-48F4-BC3A-DA73AA4889DA}"/>
              </a:ext>
            </a:extLst>
          </p:cNvPr>
          <p:cNvSpPr/>
          <p:nvPr/>
        </p:nvSpPr>
        <p:spPr>
          <a:xfrm>
            <a:off x="7492755" y="5585709"/>
            <a:ext cx="2263806" cy="577049"/>
          </a:xfrm>
          <a:prstGeom prst="rect">
            <a:avLst/>
          </a:prstGeom>
          <a:ln w="285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35A74B1F-4811-4ED4-ADF4-FCA145398CFB}"/>
              </a:ext>
            </a:extLst>
          </p:cNvPr>
          <p:cNvSpPr txBox="1"/>
          <p:nvPr/>
        </p:nvSpPr>
        <p:spPr>
          <a:xfrm>
            <a:off x="2721006" y="4594367"/>
            <a:ext cx="603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6D199D8C-0A13-43BE-A4D0-ED29D60AE9E5}"/>
              </a:ext>
            </a:extLst>
          </p:cNvPr>
          <p:cNvSpPr/>
          <p:nvPr/>
        </p:nvSpPr>
        <p:spPr>
          <a:xfrm>
            <a:off x="5614401" y="4640533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C643F2EC-6070-4CAC-86DE-DEF5EA11F2CC}"/>
              </a:ext>
            </a:extLst>
          </p:cNvPr>
          <p:cNvSpPr txBox="1"/>
          <p:nvPr/>
        </p:nvSpPr>
        <p:spPr>
          <a:xfrm>
            <a:off x="8414921" y="4614692"/>
            <a:ext cx="4194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F350F471-5D72-4379-9E58-0E1B5978EA37}"/>
              </a:ext>
            </a:extLst>
          </p:cNvPr>
          <p:cNvSpPr txBox="1"/>
          <p:nvPr/>
        </p:nvSpPr>
        <p:spPr>
          <a:xfrm>
            <a:off x="2443576" y="5707290"/>
            <a:ext cx="1158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Bandejas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E6917E38-1F18-4789-95ED-7F147DC534F6}"/>
              </a:ext>
            </a:extLst>
          </p:cNvPr>
          <p:cNvSpPr txBox="1"/>
          <p:nvPr/>
        </p:nvSpPr>
        <p:spPr>
          <a:xfrm>
            <a:off x="4939324" y="5568788"/>
            <a:ext cx="19597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Huevos en cada bandeja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30AE9952-FA70-42C2-A84C-7A7596C91251}"/>
              </a:ext>
            </a:extLst>
          </p:cNvPr>
          <p:cNvSpPr txBox="1"/>
          <p:nvPr/>
        </p:nvSpPr>
        <p:spPr>
          <a:xfrm>
            <a:off x="7667353" y="5673637"/>
            <a:ext cx="2054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Total de huevos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766EEE3E-273C-47B2-916F-528114FE40D5}"/>
              </a:ext>
            </a:extLst>
          </p:cNvPr>
          <p:cNvSpPr txBox="1"/>
          <p:nvPr/>
        </p:nvSpPr>
        <p:spPr>
          <a:xfrm>
            <a:off x="2817459" y="257007"/>
            <a:ext cx="5597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Problemas multiplicativos con esquema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724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 animBg="1"/>
      <p:bldP spid="6" grpId="0" animBg="1"/>
      <p:bldP spid="7" grpId="0"/>
      <p:bldP spid="8" grpId="0"/>
      <p:bldP spid="9" grpId="0"/>
      <p:bldP spid="10" grpId="0"/>
      <p:bldP spid="11" grpId="0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84BB277-E73D-4373-91E4-279BDCC67F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449807"/>
              </p:ext>
            </p:extLst>
          </p:nvPr>
        </p:nvGraphicFramePr>
        <p:xfrm>
          <a:off x="6985291" y="3356635"/>
          <a:ext cx="2371324" cy="1735239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185662">
                  <a:extLst>
                    <a:ext uri="{9D8B030D-6E8A-4147-A177-3AD203B41FA5}">
                      <a16:colId xmlns:a16="http://schemas.microsoft.com/office/drawing/2014/main" val="1633717771"/>
                    </a:ext>
                  </a:extLst>
                </a:gridCol>
                <a:gridCol w="1185662">
                  <a:extLst>
                    <a:ext uri="{9D8B030D-6E8A-4147-A177-3AD203B41FA5}">
                      <a16:colId xmlns:a16="http://schemas.microsoft.com/office/drawing/2014/main" val="2029077055"/>
                    </a:ext>
                  </a:extLst>
                </a:gridCol>
              </a:tblGrid>
              <a:tr h="426013">
                <a:tc gridSpan="2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294359"/>
                  </a:ext>
                </a:extLst>
              </a:tr>
              <a:tr h="426013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203068"/>
                  </a:ext>
                </a:extLst>
              </a:tr>
              <a:tr h="426013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717"/>
                  </a:ext>
                </a:extLst>
              </a:tr>
              <a:tr h="426013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726123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27922581-E442-4A73-B0E2-A4BF2FE12644}"/>
              </a:ext>
            </a:extLst>
          </p:cNvPr>
          <p:cNvSpPr txBox="1"/>
          <p:nvPr/>
        </p:nvSpPr>
        <p:spPr>
          <a:xfrm>
            <a:off x="7531268" y="3356635"/>
            <a:ext cx="14603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45 •  9 =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AC86FBD-298C-4127-BA43-17780FFB9945}"/>
              </a:ext>
            </a:extLst>
          </p:cNvPr>
          <p:cNvSpPr txBox="1"/>
          <p:nvPr/>
        </p:nvSpPr>
        <p:spPr>
          <a:xfrm>
            <a:off x="7347549" y="3818300"/>
            <a:ext cx="603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CFD6909-5680-4D90-9CE0-D275D2428AD5}"/>
              </a:ext>
            </a:extLst>
          </p:cNvPr>
          <p:cNvSpPr txBox="1"/>
          <p:nvPr/>
        </p:nvSpPr>
        <p:spPr>
          <a:xfrm>
            <a:off x="7451860" y="4194323"/>
            <a:ext cx="395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92445B7-1D07-4624-9270-A2EE48E376BD}"/>
              </a:ext>
            </a:extLst>
          </p:cNvPr>
          <p:cNvSpPr txBox="1"/>
          <p:nvPr/>
        </p:nvSpPr>
        <p:spPr>
          <a:xfrm>
            <a:off x="8349182" y="3816194"/>
            <a:ext cx="788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360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54DE931-B711-462A-8DFE-3A410AB6D4B5}"/>
              </a:ext>
            </a:extLst>
          </p:cNvPr>
          <p:cNvSpPr txBox="1"/>
          <p:nvPr/>
        </p:nvSpPr>
        <p:spPr>
          <a:xfrm>
            <a:off x="8503250" y="4225726"/>
            <a:ext cx="603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969AAB1-344C-4ABC-AACA-51826D1FC15A}"/>
              </a:ext>
            </a:extLst>
          </p:cNvPr>
          <p:cNvSpPr txBox="1"/>
          <p:nvPr/>
        </p:nvSpPr>
        <p:spPr>
          <a:xfrm>
            <a:off x="5028877" y="3796411"/>
            <a:ext cx="1749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N° de bandejas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855E0AA3-5DB4-474A-9212-E94854E81BE9}"/>
              </a:ext>
            </a:extLst>
          </p:cNvPr>
          <p:cNvSpPr txBox="1"/>
          <p:nvPr/>
        </p:nvSpPr>
        <p:spPr>
          <a:xfrm>
            <a:off x="9502356" y="3826230"/>
            <a:ext cx="130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Huevos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B418A3A-DEC4-431D-9E24-88F9454D93E6}"/>
              </a:ext>
            </a:extLst>
          </p:cNvPr>
          <p:cNvSpPr txBox="1"/>
          <p:nvPr/>
        </p:nvSpPr>
        <p:spPr>
          <a:xfrm>
            <a:off x="9502356" y="4687391"/>
            <a:ext cx="2466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Total de huevos</a:t>
            </a:r>
          </a:p>
        </p:txBody>
      </p:sp>
      <p:sp>
        <p:nvSpPr>
          <p:cNvPr id="13" name="Cerrar llave 12">
            <a:extLst>
              <a:ext uri="{FF2B5EF4-FFF2-40B4-BE49-F238E27FC236}">
                <a16:creationId xmlns:a16="http://schemas.microsoft.com/office/drawing/2014/main" id="{5F00BFE0-44D9-4385-BE57-C4A90D84FEAA}"/>
              </a:ext>
            </a:extLst>
          </p:cNvPr>
          <p:cNvSpPr/>
          <p:nvPr/>
        </p:nvSpPr>
        <p:spPr>
          <a:xfrm>
            <a:off x="9384470" y="3839432"/>
            <a:ext cx="45719" cy="372863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Cerrar llave 13">
            <a:extLst>
              <a:ext uri="{FF2B5EF4-FFF2-40B4-BE49-F238E27FC236}">
                <a16:creationId xmlns:a16="http://schemas.microsoft.com/office/drawing/2014/main" id="{4EDE22EB-4CC6-4E2C-80DA-594C402DA824}"/>
              </a:ext>
            </a:extLst>
          </p:cNvPr>
          <p:cNvSpPr/>
          <p:nvPr/>
        </p:nvSpPr>
        <p:spPr>
          <a:xfrm>
            <a:off x="9379537" y="4283125"/>
            <a:ext cx="45719" cy="372863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Cerrar llave 14">
            <a:extLst>
              <a:ext uri="{FF2B5EF4-FFF2-40B4-BE49-F238E27FC236}">
                <a16:creationId xmlns:a16="http://schemas.microsoft.com/office/drawing/2014/main" id="{C8BB8F71-7310-4E88-AD4A-9F956EB1CD78}"/>
              </a:ext>
            </a:extLst>
          </p:cNvPr>
          <p:cNvSpPr/>
          <p:nvPr/>
        </p:nvSpPr>
        <p:spPr>
          <a:xfrm>
            <a:off x="9379538" y="4693705"/>
            <a:ext cx="45719" cy="372863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Cerrar llave 15">
            <a:extLst>
              <a:ext uri="{FF2B5EF4-FFF2-40B4-BE49-F238E27FC236}">
                <a16:creationId xmlns:a16="http://schemas.microsoft.com/office/drawing/2014/main" id="{D6E8449E-86F0-4143-9D82-93C76C48D9FA}"/>
              </a:ext>
            </a:extLst>
          </p:cNvPr>
          <p:cNvSpPr/>
          <p:nvPr/>
        </p:nvSpPr>
        <p:spPr>
          <a:xfrm rot="10800000">
            <a:off x="6897532" y="3831743"/>
            <a:ext cx="45719" cy="372863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Cerrar llave 16">
            <a:extLst>
              <a:ext uri="{FF2B5EF4-FFF2-40B4-BE49-F238E27FC236}">
                <a16:creationId xmlns:a16="http://schemas.microsoft.com/office/drawing/2014/main" id="{F3EA7E3F-8000-4E3F-BC2C-F6E20EC721CA}"/>
              </a:ext>
            </a:extLst>
          </p:cNvPr>
          <p:cNvSpPr/>
          <p:nvPr/>
        </p:nvSpPr>
        <p:spPr>
          <a:xfrm rot="10800000">
            <a:off x="6906128" y="4271713"/>
            <a:ext cx="45719" cy="372863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ECB31EA4-620F-4F66-BBA1-34C1D355EA64}"/>
              </a:ext>
            </a:extLst>
          </p:cNvPr>
          <p:cNvSpPr txBox="1"/>
          <p:nvPr/>
        </p:nvSpPr>
        <p:spPr>
          <a:xfrm>
            <a:off x="9502356" y="4271713"/>
            <a:ext cx="130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Huevos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CFCE6D85-FE14-447C-BEB1-6A263E184B3C}"/>
              </a:ext>
            </a:extLst>
          </p:cNvPr>
          <p:cNvSpPr/>
          <p:nvPr/>
        </p:nvSpPr>
        <p:spPr>
          <a:xfrm>
            <a:off x="694492" y="1302447"/>
            <a:ext cx="10657483" cy="1257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 distribuidora debe entregar un pedido de huevos, El cliente ha pedido 45 bandejas con 9 huevos en cada una de ellas. ¿cuántos huevos necesita la distribuidora para cumplir con el pedido?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6F26F9ED-01F3-43BE-B742-3C10F2F97BA6}"/>
              </a:ext>
            </a:extLst>
          </p:cNvPr>
          <p:cNvSpPr txBox="1"/>
          <p:nvPr/>
        </p:nvSpPr>
        <p:spPr>
          <a:xfrm>
            <a:off x="5028877" y="4240489"/>
            <a:ext cx="1749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N° de bandejas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8492F3BC-9369-4416-BD45-504D30879483}"/>
              </a:ext>
            </a:extLst>
          </p:cNvPr>
          <p:cNvSpPr txBox="1"/>
          <p:nvPr/>
        </p:nvSpPr>
        <p:spPr>
          <a:xfrm>
            <a:off x="8349182" y="4649303"/>
            <a:ext cx="788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405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F7F682CC-5998-4748-BB33-498C1309897A}"/>
              </a:ext>
            </a:extLst>
          </p:cNvPr>
          <p:cNvSpPr txBox="1"/>
          <p:nvPr/>
        </p:nvSpPr>
        <p:spPr>
          <a:xfrm>
            <a:off x="1853182" y="5877601"/>
            <a:ext cx="8758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Se necesitan 405 huevos en total para cumplir con el pedido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205BA2D3-3288-4F4D-9C09-E6AC1837305F}"/>
              </a:ext>
            </a:extLst>
          </p:cNvPr>
          <p:cNvSpPr txBox="1"/>
          <p:nvPr/>
        </p:nvSpPr>
        <p:spPr>
          <a:xfrm>
            <a:off x="1419753" y="3562801"/>
            <a:ext cx="532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443A0EF4-C3D7-4165-93C7-0E821D3A032E}"/>
              </a:ext>
            </a:extLst>
          </p:cNvPr>
          <p:cNvSpPr txBox="1"/>
          <p:nvPr/>
        </p:nvSpPr>
        <p:spPr>
          <a:xfrm>
            <a:off x="1533780" y="3969052"/>
            <a:ext cx="284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460BFDEC-B137-4044-B99F-870621304754}"/>
              </a:ext>
            </a:extLst>
          </p:cNvPr>
          <p:cNvSpPr txBox="1"/>
          <p:nvPr/>
        </p:nvSpPr>
        <p:spPr>
          <a:xfrm>
            <a:off x="2252399" y="3553913"/>
            <a:ext cx="389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2A33E01C-B1CD-4E36-B6ED-18C977A8BE23}"/>
              </a:ext>
            </a:extLst>
          </p:cNvPr>
          <p:cNvSpPr txBox="1"/>
          <p:nvPr/>
        </p:nvSpPr>
        <p:spPr>
          <a:xfrm>
            <a:off x="2640794" y="3562802"/>
            <a:ext cx="284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DFC15E49-C6FE-4F64-ACBF-3574F06657DF}"/>
              </a:ext>
            </a:extLst>
          </p:cNvPr>
          <p:cNvSpPr txBox="1"/>
          <p:nvPr/>
        </p:nvSpPr>
        <p:spPr>
          <a:xfrm>
            <a:off x="1012963" y="3980091"/>
            <a:ext cx="532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F6739A24-EEC2-47B7-9C3C-EA7AD0F778A8}"/>
              </a:ext>
            </a:extLst>
          </p:cNvPr>
          <p:cNvSpPr txBox="1"/>
          <p:nvPr/>
        </p:nvSpPr>
        <p:spPr>
          <a:xfrm>
            <a:off x="2176847" y="3986757"/>
            <a:ext cx="309424" cy="457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651BF2E8-1CB5-457E-8AB0-3530C6ED3E29}"/>
              </a:ext>
            </a:extLst>
          </p:cNvPr>
          <p:cNvSpPr txBox="1"/>
          <p:nvPr/>
        </p:nvSpPr>
        <p:spPr>
          <a:xfrm>
            <a:off x="1853182" y="3986757"/>
            <a:ext cx="389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64C83D5C-5C8A-48BF-A335-706EA52CA349}"/>
              </a:ext>
            </a:extLst>
          </p:cNvPr>
          <p:cNvSpPr txBox="1"/>
          <p:nvPr/>
        </p:nvSpPr>
        <p:spPr>
          <a:xfrm>
            <a:off x="1932995" y="3542874"/>
            <a:ext cx="284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87BDD5D4-4634-4BCE-9469-BC4A69C0E40C}"/>
              </a:ext>
            </a:extLst>
          </p:cNvPr>
          <p:cNvSpPr txBox="1"/>
          <p:nvPr/>
        </p:nvSpPr>
        <p:spPr>
          <a:xfrm>
            <a:off x="2874666" y="3986757"/>
            <a:ext cx="2439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5D3DA66B-C7BF-4DD6-88F3-6867EFC7D1BE}"/>
              </a:ext>
            </a:extLst>
          </p:cNvPr>
          <p:cNvSpPr txBox="1"/>
          <p:nvPr/>
        </p:nvSpPr>
        <p:spPr>
          <a:xfrm>
            <a:off x="3202576" y="3980090"/>
            <a:ext cx="389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7D369909-6D19-4189-87F0-B32AFB95A4E1}"/>
              </a:ext>
            </a:extLst>
          </p:cNvPr>
          <p:cNvSpPr txBox="1"/>
          <p:nvPr/>
        </p:nvSpPr>
        <p:spPr>
          <a:xfrm>
            <a:off x="2527879" y="3986757"/>
            <a:ext cx="389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C5E29132-712A-4A3B-8183-9742DF077D88}"/>
              </a:ext>
            </a:extLst>
          </p:cNvPr>
          <p:cNvSpPr txBox="1"/>
          <p:nvPr/>
        </p:nvSpPr>
        <p:spPr>
          <a:xfrm>
            <a:off x="1252243" y="4443978"/>
            <a:ext cx="8018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360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176183DD-7CC5-4919-AE20-3139EF7916CC}"/>
              </a:ext>
            </a:extLst>
          </p:cNvPr>
          <p:cNvSpPr txBox="1"/>
          <p:nvPr/>
        </p:nvSpPr>
        <p:spPr>
          <a:xfrm>
            <a:off x="2054499" y="4455088"/>
            <a:ext cx="309424" cy="457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D9592076-BEB8-4B88-B8FF-97384C705271}"/>
              </a:ext>
            </a:extLst>
          </p:cNvPr>
          <p:cNvSpPr txBox="1"/>
          <p:nvPr/>
        </p:nvSpPr>
        <p:spPr>
          <a:xfrm>
            <a:off x="2483583" y="4455088"/>
            <a:ext cx="559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3412DF82-B0A3-470D-8FC8-F58A41D62678}"/>
              </a:ext>
            </a:extLst>
          </p:cNvPr>
          <p:cNvSpPr txBox="1"/>
          <p:nvPr/>
        </p:nvSpPr>
        <p:spPr>
          <a:xfrm>
            <a:off x="1795275" y="4943393"/>
            <a:ext cx="70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405</a:t>
            </a:r>
          </a:p>
        </p:txBody>
      </p:sp>
      <p:sp>
        <p:nvSpPr>
          <p:cNvPr id="38" name="Flecha: a la derecha 37">
            <a:extLst>
              <a:ext uri="{FF2B5EF4-FFF2-40B4-BE49-F238E27FC236}">
                <a16:creationId xmlns:a16="http://schemas.microsoft.com/office/drawing/2014/main" id="{3E02DF6B-F3E9-4B51-9AA0-69450FBFF6E5}"/>
              </a:ext>
            </a:extLst>
          </p:cNvPr>
          <p:cNvSpPr/>
          <p:nvPr/>
        </p:nvSpPr>
        <p:spPr>
          <a:xfrm>
            <a:off x="3625156" y="4135772"/>
            <a:ext cx="1190680" cy="3069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BA40B91F-B137-4BA2-8597-CE4DFCACB580}"/>
              </a:ext>
            </a:extLst>
          </p:cNvPr>
          <p:cNvSpPr txBox="1"/>
          <p:nvPr/>
        </p:nvSpPr>
        <p:spPr>
          <a:xfrm>
            <a:off x="788036" y="2863688"/>
            <a:ext cx="33910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Propiedad Distributiva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DE68E63E-FD54-4BE6-A3F0-77DA95145048}"/>
              </a:ext>
            </a:extLst>
          </p:cNvPr>
          <p:cNvSpPr txBox="1"/>
          <p:nvPr/>
        </p:nvSpPr>
        <p:spPr>
          <a:xfrm>
            <a:off x="866658" y="487736"/>
            <a:ext cx="10057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Técnica para resolver la operación, a través de la propiedad distributiva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237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9" grpId="0"/>
      <p:bldP spid="11" grpId="0"/>
      <p:bldP spid="12" grpId="0"/>
      <p:bldP spid="13" grpId="0" animBg="1"/>
      <p:bldP spid="14" grpId="0" animBg="1"/>
      <p:bldP spid="15" grpId="0" animBg="1"/>
      <p:bldP spid="16" grpId="0" animBg="1"/>
      <p:bldP spid="17" grpId="0" animBg="1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 animBg="1"/>
      <p:bldP spid="39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1300</TotalTime>
  <Words>1159</Words>
  <Application>Microsoft Office PowerPoint</Application>
  <PresentationFormat>Panorámica</PresentationFormat>
  <Paragraphs>323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Multiplicación por descomposición</dc:title>
  <dc:creator>Carlos Elias Castro Díaz</dc:creator>
  <cp:lastModifiedBy>Carlos Elias Castro Díaz</cp:lastModifiedBy>
  <cp:revision>50</cp:revision>
  <dcterms:created xsi:type="dcterms:W3CDTF">2019-09-10T19:05:56Z</dcterms:created>
  <dcterms:modified xsi:type="dcterms:W3CDTF">2020-04-15T22:46:13Z</dcterms:modified>
</cp:coreProperties>
</file>