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B2A4E6-08A1-4AF6-AB4B-4E215E1416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619EF76-EC8C-4F91-8031-73F72FB55B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7354C46-B58E-4FFD-82C4-416A36C8D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87713-3CAB-40DC-9C8B-1FB5B15E8661}" type="datetimeFigureOut">
              <a:rPr lang="es-CL" smtClean="0"/>
              <a:t>18-01-2020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5A5BC07-950F-4057-8DC3-52AF5A6C0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318C8E8-534F-4DAC-97CF-1090FF2C2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F3872-F11D-4BE5-81B2-C6AD4BBB8C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2471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22D873-F929-47E5-9ED6-00878615B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C08649D-B60C-486F-97E4-9D4C38FCE0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A19B360-4EAB-4647-ACF1-1B1205451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87713-3CAB-40DC-9C8B-1FB5B15E8661}" type="datetimeFigureOut">
              <a:rPr lang="es-CL" smtClean="0"/>
              <a:t>18-01-2020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80CAEB8-998D-4874-BDC9-25E3E8B58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67BC286-68EC-4DAC-A313-89072413C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F3872-F11D-4BE5-81B2-C6AD4BBB8C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2636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66EED64-CF79-408C-8EEF-D72BE05A8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1BB8050-2C8C-4F53-ADDE-D545A7D248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F464ACD-DC37-4116-B97C-FFBC95457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87713-3CAB-40DC-9C8B-1FB5B15E8661}" type="datetimeFigureOut">
              <a:rPr lang="es-CL" smtClean="0"/>
              <a:t>18-01-2020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DF6D78-F5C0-40C5-AD9B-4F9DF0137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432ABF-2680-4FF1-A0DD-740D30276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F3872-F11D-4BE5-81B2-C6AD4BBB8C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8632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2E0533-B0DD-42D9-B0DA-D60695ED8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DAB46E-88BD-4B33-9D1C-0AC5A89DF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C8CF86-5207-42EF-911C-4CEBD10D7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87713-3CAB-40DC-9C8B-1FB5B15E8661}" type="datetimeFigureOut">
              <a:rPr lang="es-CL" smtClean="0"/>
              <a:t>18-01-2020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1A5D1D-E391-40CC-9BE0-461E1EFEF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62909D-87A6-406E-A4EF-ACB1A0584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F3872-F11D-4BE5-81B2-C6AD4BBB8C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2868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46A2D1-A5C0-4A72-BB6D-8E17A0165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D8C362F-B241-4207-8831-8D1069A414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DACB93-3970-4160-BDDE-BD27A6346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87713-3CAB-40DC-9C8B-1FB5B15E8661}" type="datetimeFigureOut">
              <a:rPr lang="es-CL" smtClean="0"/>
              <a:t>18-01-2020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2407FF-0E26-45EC-A98B-00CEB25E9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A50395-D7D7-4B48-990E-02D289C39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F3872-F11D-4BE5-81B2-C6AD4BBB8C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5503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E2FB8E-A82B-42DC-A63C-A9F3FF33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C2E585-CFED-4AF9-B30C-DA4B0BA15C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97455BA-F5AB-45AC-B67B-E1EDFF7CF8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0C93785-7ED1-4741-8139-48D7045D9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87713-3CAB-40DC-9C8B-1FB5B15E8661}" type="datetimeFigureOut">
              <a:rPr lang="es-CL" smtClean="0"/>
              <a:t>18-01-2020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88AA552-22D1-411F-9DF0-F87D0DFC7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D0C2042-B67A-4B34-9204-6BE3F30DE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F3872-F11D-4BE5-81B2-C6AD4BBB8C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1397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E14EF0-10D2-4A89-AF9B-10C0F521F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A51CEBD-7B5B-42D7-92CE-4EFA0BE22B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7E55E41-5952-4347-86AE-ED476E95D0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CD8B6D7-7863-420E-B9D0-14A7946402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8F029D9-A5C9-4709-BB7D-DE90521F32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097DB5D-2233-4C36-8BB9-C3A14B9AD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87713-3CAB-40DC-9C8B-1FB5B15E8661}" type="datetimeFigureOut">
              <a:rPr lang="es-CL" smtClean="0"/>
              <a:t>18-01-2020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9CD4558-FEE1-4693-8B8D-AB102FD1D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39C277C-F3C3-4303-B595-1990DC50E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F3872-F11D-4BE5-81B2-C6AD4BBB8C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7370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2DFEAC-E23C-4C3F-B8C3-58E3180ED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3F34D36-16A0-4C1C-A512-E9F2244EF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87713-3CAB-40DC-9C8B-1FB5B15E8661}" type="datetimeFigureOut">
              <a:rPr lang="es-CL" smtClean="0"/>
              <a:t>18-01-2020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68BA2AF-FD34-4D36-ADCF-BE52E259A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3293129-301C-440A-9F0D-FC31E690F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F3872-F11D-4BE5-81B2-C6AD4BBB8C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6793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F75CC00-6206-400B-B43D-21240A68E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87713-3CAB-40DC-9C8B-1FB5B15E8661}" type="datetimeFigureOut">
              <a:rPr lang="es-CL" smtClean="0"/>
              <a:t>18-01-2020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90EA1B1-BD55-4025-860B-DFA1ED771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9052990-29F7-41BF-AA11-E7C9B05E6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F3872-F11D-4BE5-81B2-C6AD4BBB8C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6850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996D94-C142-4814-9D8F-DEECC5AB8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573C9C-B921-478C-9676-4D83EB43D1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2C4DCA8-6837-40DF-BE91-8868578B16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22CE11C-9898-4C42-9BD8-D5D176F1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87713-3CAB-40DC-9C8B-1FB5B15E8661}" type="datetimeFigureOut">
              <a:rPr lang="es-CL" smtClean="0"/>
              <a:t>18-01-2020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0FD2DBE-1A60-4797-9097-FAF6D877C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F24D9EA-91A3-4200-BE68-00111327B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F3872-F11D-4BE5-81B2-C6AD4BBB8C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9449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9DA7B2-BD12-4647-9CA9-6D5E5DEB5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A395169-3616-4208-8D80-BDA304A04C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1310314-52BA-48AF-B50B-B7E64CE312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9316C89-1D59-4A1C-BE5F-663BAA1C7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87713-3CAB-40DC-9C8B-1FB5B15E8661}" type="datetimeFigureOut">
              <a:rPr lang="es-CL" smtClean="0"/>
              <a:t>18-01-2020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0764E52-E234-4B98-9028-2C07CC84E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9F10693-E0F2-405D-9530-2763E31EC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F3872-F11D-4BE5-81B2-C6AD4BBB8C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963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1E090DD-81C4-43F0-AF4F-262CD403D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4FCDE67-F41B-497C-B8C9-28D1CE3933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05226DE-0D6C-48A1-8381-9D59DA98F3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87713-3CAB-40DC-9C8B-1FB5B15E8661}" type="datetimeFigureOut">
              <a:rPr lang="es-CL" smtClean="0"/>
              <a:t>18-01-2020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FF25A0-288A-4416-B513-DC88742616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3BAD377-8EFE-4B30-82C0-708484E638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F3872-F11D-4BE5-81B2-C6AD4BBB8C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5523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559AE206-7EBA-4D33-8BC9-9D8158553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12E990A-8CA4-4A04-B5E1-8A3D9C739C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2257" y="4525347"/>
            <a:ext cx="6939722" cy="1737360"/>
          </a:xfrm>
        </p:spPr>
        <p:txBody>
          <a:bodyPr anchor="ctr">
            <a:normAutofit/>
          </a:bodyPr>
          <a:lstStyle/>
          <a:p>
            <a:pPr algn="r"/>
            <a:r>
              <a:rPr lang="es-CL" dirty="0"/>
              <a:t>PORCENTAJES 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CE7DB34-1B65-41A9-84A7-212CABCE96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50762" y="4525347"/>
            <a:ext cx="3211288" cy="1737360"/>
          </a:xfrm>
        </p:spPr>
        <p:txBody>
          <a:bodyPr anchor="ctr">
            <a:normAutofit/>
          </a:bodyPr>
          <a:lstStyle/>
          <a:p>
            <a:pPr algn="l"/>
            <a:endParaRPr lang="es-CL"/>
          </a:p>
          <a:p>
            <a:pPr algn="l"/>
            <a:r>
              <a:rPr lang="es-CL" dirty="0"/>
              <a:t>UN CAMINO HACIA LA COMPRENSIÓN </a:t>
            </a:r>
            <a:endParaRPr lang="es-CL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6437D937-A7F1-4011-92B4-328E5BE1B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8567" y="620480"/>
            <a:ext cx="2243800" cy="2243796"/>
          </a:xfrm>
          <a:prstGeom prst="ellipse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B672F332-AF08-46C6-94F0-77684310D7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95001" y="2466604"/>
            <a:ext cx="962395" cy="96239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34244EF8-D73A-40E1-BE73-D46E6B4B0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5829" y="2327988"/>
            <a:ext cx="293695" cy="293695"/>
          </a:xfrm>
          <a:prstGeom prst="ellipse">
            <a:avLst/>
          </a:prstGeom>
          <a:solidFill>
            <a:srgbClr val="FB57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Resultado de imagen para porcentajes">
            <a:extLst>
              <a:ext uri="{FF2B5EF4-FFF2-40B4-BE49-F238E27FC236}">
                <a16:creationId xmlns:a16="http://schemas.microsoft.com/office/drawing/2014/main" id="{79E155AC-A631-4CF5-A612-76F2D48BA18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85" r="-1" b="2924"/>
          <a:stretch/>
        </p:blipFill>
        <p:spPr bwMode="auto">
          <a:xfrm>
            <a:off x="6492113" y="10"/>
            <a:ext cx="5699887" cy="4059234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9E8E38ED-369A-44C2-B635-0BED0E48A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00392" y="4525347"/>
            <a:ext cx="0" cy="173736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7493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8E8FE377-4230-4BFC-9423-36C59447D18A}"/>
              </a:ext>
            </a:extLst>
          </p:cNvPr>
          <p:cNvSpPr/>
          <p:nvPr/>
        </p:nvSpPr>
        <p:spPr>
          <a:xfrm>
            <a:off x="1062182" y="719271"/>
            <a:ext cx="9753601" cy="4809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</a:pPr>
            <a:r>
              <a:rPr lang="es-ES_tradnl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¿Cuánta más carga tiene la batería de Matilda que la de Francisca?</a:t>
            </a:r>
            <a:endParaRPr lang="es-C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50806DD1-6FE6-43F5-B3D0-A01BFF05B827}"/>
              </a:ext>
            </a:extLst>
          </p:cNvPr>
          <p:cNvSpPr/>
          <p:nvPr/>
        </p:nvSpPr>
        <p:spPr>
          <a:xfrm>
            <a:off x="1126837" y="2720088"/>
            <a:ext cx="9688946" cy="489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s-ES_trad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b) ¿Cuánta menos carga tiene la batería de Alexa que la de Camila?</a:t>
            </a: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28BE90FF-B315-4DC8-B136-39DDA9B612F5}"/>
              </a:ext>
            </a:extLst>
          </p:cNvPr>
          <p:cNvSpPr/>
          <p:nvPr/>
        </p:nvSpPr>
        <p:spPr>
          <a:xfrm>
            <a:off x="1126837" y="4205568"/>
            <a:ext cx="9171710" cy="914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s-ES_tradnl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c) Ordena de mayor a menor, según la carga de la batería de cada celular.</a:t>
            </a:r>
            <a:endParaRPr lang="es-C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096B27A2-7C1E-4150-8BFB-C2E0DD14EA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539799"/>
              </p:ext>
            </p:extLst>
          </p:nvPr>
        </p:nvGraphicFramePr>
        <p:xfrm>
          <a:off x="1792721" y="5386690"/>
          <a:ext cx="7794625" cy="561527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1558925">
                  <a:extLst>
                    <a:ext uri="{9D8B030D-6E8A-4147-A177-3AD203B41FA5}">
                      <a16:colId xmlns:a16="http://schemas.microsoft.com/office/drawing/2014/main" val="4260136047"/>
                    </a:ext>
                  </a:extLst>
                </a:gridCol>
                <a:gridCol w="1558925">
                  <a:extLst>
                    <a:ext uri="{9D8B030D-6E8A-4147-A177-3AD203B41FA5}">
                      <a16:colId xmlns:a16="http://schemas.microsoft.com/office/drawing/2014/main" val="1415190870"/>
                    </a:ext>
                  </a:extLst>
                </a:gridCol>
                <a:gridCol w="1558925">
                  <a:extLst>
                    <a:ext uri="{9D8B030D-6E8A-4147-A177-3AD203B41FA5}">
                      <a16:colId xmlns:a16="http://schemas.microsoft.com/office/drawing/2014/main" val="1778017079"/>
                    </a:ext>
                  </a:extLst>
                </a:gridCol>
                <a:gridCol w="1558925">
                  <a:extLst>
                    <a:ext uri="{9D8B030D-6E8A-4147-A177-3AD203B41FA5}">
                      <a16:colId xmlns:a16="http://schemas.microsoft.com/office/drawing/2014/main" val="3140994422"/>
                    </a:ext>
                  </a:extLst>
                </a:gridCol>
                <a:gridCol w="1558925">
                  <a:extLst>
                    <a:ext uri="{9D8B030D-6E8A-4147-A177-3AD203B41FA5}">
                      <a16:colId xmlns:a16="http://schemas.microsoft.com/office/drawing/2014/main" val="2637266280"/>
                    </a:ext>
                  </a:extLst>
                </a:gridCol>
              </a:tblGrid>
              <a:tr h="5615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2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2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39283287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4B36214B-8E96-435E-98A7-AE756CAF1936}"/>
              </a:ext>
            </a:extLst>
          </p:cNvPr>
          <p:cNvSpPr txBox="1"/>
          <p:nvPr/>
        </p:nvSpPr>
        <p:spPr>
          <a:xfrm>
            <a:off x="3284738" y="1677880"/>
            <a:ext cx="35865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50 % más de carga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4339A336-DD99-4658-9219-06EABE92FB70}"/>
              </a:ext>
            </a:extLst>
          </p:cNvPr>
          <p:cNvSpPr txBox="1"/>
          <p:nvPr/>
        </p:nvSpPr>
        <p:spPr>
          <a:xfrm>
            <a:off x="3284737" y="3477262"/>
            <a:ext cx="35865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50 % menos de carga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CB8DB1E1-97F3-42D3-A73A-45B4604FADDD}"/>
              </a:ext>
            </a:extLst>
          </p:cNvPr>
          <p:cNvSpPr txBox="1"/>
          <p:nvPr/>
        </p:nvSpPr>
        <p:spPr>
          <a:xfrm>
            <a:off x="2124644" y="5436620"/>
            <a:ext cx="1090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100 %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6223179-27EB-4C89-B83B-B9F056FC74EF}"/>
              </a:ext>
            </a:extLst>
          </p:cNvPr>
          <p:cNvSpPr txBox="1"/>
          <p:nvPr/>
        </p:nvSpPr>
        <p:spPr>
          <a:xfrm>
            <a:off x="3783933" y="5443455"/>
            <a:ext cx="9928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75 %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F6D386C2-5F29-4C7D-9DB6-133DE1ABAF64}"/>
              </a:ext>
            </a:extLst>
          </p:cNvPr>
          <p:cNvSpPr txBox="1"/>
          <p:nvPr/>
        </p:nvSpPr>
        <p:spPr>
          <a:xfrm>
            <a:off x="5275949" y="5443455"/>
            <a:ext cx="9928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50 %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95ED3CEB-7C70-4FA5-8197-4FFDB22E0F1C}"/>
              </a:ext>
            </a:extLst>
          </p:cNvPr>
          <p:cNvSpPr txBox="1"/>
          <p:nvPr/>
        </p:nvSpPr>
        <p:spPr>
          <a:xfrm>
            <a:off x="6935237" y="5443455"/>
            <a:ext cx="9928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25 %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F9E763FB-E0A4-4D87-8409-F7D7BED50EE8}"/>
              </a:ext>
            </a:extLst>
          </p:cNvPr>
          <p:cNvSpPr txBox="1"/>
          <p:nvPr/>
        </p:nvSpPr>
        <p:spPr>
          <a:xfrm>
            <a:off x="8431350" y="5436620"/>
            <a:ext cx="9928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0 %</a:t>
            </a:r>
          </a:p>
        </p:txBody>
      </p:sp>
      <p:sp>
        <p:nvSpPr>
          <p:cNvPr id="17" name="Abrir llave 16">
            <a:extLst>
              <a:ext uri="{FF2B5EF4-FFF2-40B4-BE49-F238E27FC236}">
                <a16:creationId xmlns:a16="http://schemas.microsoft.com/office/drawing/2014/main" id="{F5BE7C05-1CD5-4755-851E-40EF03E6F9A9}"/>
              </a:ext>
            </a:extLst>
          </p:cNvPr>
          <p:cNvSpPr/>
          <p:nvPr/>
        </p:nvSpPr>
        <p:spPr>
          <a:xfrm rot="16200000">
            <a:off x="2541971" y="5465581"/>
            <a:ext cx="137374" cy="1208922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8" name="Abrir llave 17">
            <a:extLst>
              <a:ext uri="{FF2B5EF4-FFF2-40B4-BE49-F238E27FC236}">
                <a16:creationId xmlns:a16="http://schemas.microsoft.com/office/drawing/2014/main" id="{86FE5393-5687-4269-9768-A7089BC8ACC3}"/>
              </a:ext>
            </a:extLst>
          </p:cNvPr>
          <p:cNvSpPr/>
          <p:nvPr/>
        </p:nvSpPr>
        <p:spPr>
          <a:xfrm rot="16200000">
            <a:off x="4103605" y="5465581"/>
            <a:ext cx="137374" cy="1208922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9" name="Abrir llave 18">
            <a:extLst>
              <a:ext uri="{FF2B5EF4-FFF2-40B4-BE49-F238E27FC236}">
                <a16:creationId xmlns:a16="http://schemas.microsoft.com/office/drawing/2014/main" id="{92A1030F-938E-489C-9484-483A4EA5E72A}"/>
              </a:ext>
            </a:extLst>
          </p:cNvPr>
          <p:cNvSpPr/>
          <p:nvPr/>
        </p:nvSpPr>
        <p:spPr>
          <a:xfrm rot="16200000">
            <a:off x="5595621" y="5465581"/>
            <a:ext cx="137374" cy="1208922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0" name="Abrir llave 19">
            <a:extLst>
              <a:ext uri="{FF2B5EF4-FFF2-40B4-BE49-F238E27FC236}">
                <a16:creationId xmlns:a16="http://schemas.microsoft.com/office/drawing/2014/main" id="{003962C0-C536-492D-88D5-356BDBA2E71C}"/>
              </a:ext>
            </a:extLst>
          </p:cNvPr>
          <p:cNvSpPr/>
          <p:nvPr/>
        </p:nvSpPr>
        <p:spPr>
          <a:xfrm rot="16200000">
            <a:off x="7150961" y="5469711"/>
            <a:ext cx="137374" cy="1208922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1" name="Abrir llave 20">
            <a:extLst>
              <a:ext uri="{FF2B5EF4-FFF2-40B4-BE49-F238E27FC236}">
                <a16:creationId xmlns:a16="http://schemas.microsoft.com/office/drawing/2014/main" id="{A803EEAB-4BEB-4665-ACE6-2558243FD3DC}"/>
              </a:ext>
            </a:extLst>
          </p:cNvPr>
          <p:cNvSpPr/>
          <p:nvPr/>
        </p:nvSpPr>
        <p:spPr>
          <a:xfrm rot="16200000">
            <a:off x="8751022" y="5469710"/>
            <a:ext cx="137374" cy="1208922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6AA8C225-8F6C-47E2-8464-3D8E82FBC147}"/>
              </a:ext>
            </a:extLst>
          </p:cNvPr>
          <p:cNvSpPr txBox="1"/>
          <p:nvPr/>
        </p:nvSpPr>
        <p:spPr>
          <a:xfrm>
            <a:off x="2006197" y="6191866"/>
            <a:ext cx="1208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Camila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B11ECEE3-FA66-421E-A067-C1AADFB2E7F7}"/>
              </a:ext>
            </a:extLst>
          </p:cNvPr>
          <p:cNvSpPr txBox="1"/>
          <p:nvPr/>
        </p:nvSpPr>
        <p:spPr>
          <a:xfrm>
            <a:off x="3567831" y="6191866"/>
            <a:ext cx="1208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Matilda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BD20AA04-DDA1-49A1-9F89-49A27A026D8F}"/>
              </a:ext>
            </a:extLst>
          </p:cNvPr>
          <p:cNvSpPr txBox="1"/>
          <p:nvPr/>
        </p:nvSpPr>
        <p:spPr>
          <a:xfrm>
            <a:off x="5088306" y="6191866"/>
            <a:ext cx="1208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Alexa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FDE74793-F421-4F5B-8450-7A6E68CD36DC}"/>
              </a:ext>
            </a:extLst>
          </p:cNvPr>
          <p:cNvSpPr txBox="1"/>
          <p:nvPr/>
        </p:nvSpPr>
        <p:spPr>
          <a:xfrm>
            <a:off x="6569270" y="6160614"/>
            <a:ext cx="1628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Francisca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5BA518E4-F8CD-4F78-AD38-76863D04FE99}"/>
              </a:ext>
            </a:extLst>
          </p:cNvPr>
          <p:cNvSpPr txBox="1"/>
          <p:nvPr/>
        </p:nvSpPr>
        <p:spPr>
          <a:xfrm>
            <a:off x="8215248" y="6138729"/>
            <a:ext cx="1208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Isadora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7D6A1647-3A3C-48EE-A41B-6FFCED47B5EF}"/>
              </a:ext>
            </a:extLst>
          </p:cNvPr>
          <p:cNvSpPr txBox="1"/>
          <p:nvPr/>
        </p:nvSpPr>
        <p:spPr>
          <a:xfrm>
            <a:off x="1491448" y="257606"/>
            <a:ext cx="78301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PORCENTAJES</a:t>
            </a:r>
          </a:p>
        </p:txBody>
      </p:sp>
    </p:spTree>
    <p:extLst>
      <p:ext uri="{BB962C8B-B14F-4D97-AF65-F5344CB8AC3E}">
        <p14:creationId xmlns:p14="http://schemas.microsoft.com/office/powerpoint/2010/main" val="413645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 animBg="1"/>
      <p:bldP spid="18" grpId="0" animBg="1"/>
      <p:bldP spid="19" grpId="0" animBg="1"/>
      <p:bldP spid="20" grpId="0" animBg="1"/>
      <p:bldP spid="21" grpId="0" animBg="1"/>
      <p:bldP spid="22" grpId="0"/>
      <p:bldP spid="23" grpId="0"/>
      <p:bldP spid="24" grpId="0"/>
      <p:bldP spid="25" grpId="0"/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esultado de imagen para porcentajes">
            <a:extLst>
              <a:ext uri="{FF2B5EF4-FFF2-40B4-BE49-F238E27FC236}">
                <a16:creationId xmlns:a16="http://schemas.microsoft.com/office/drawing/2014/main" id="{A8DA2644-5E01-4238-8FAF-22A81B4BE5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9" y="890587"/>
            <a:ext cx="5441134" cy="5076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D1F81B3B-8A9D-481C-96AF-5B20A3C5AB87}"/>
              </a:ext>
            </a:extLst>
          </p:cNvPr>
          <p:cNvSpPr txBox="1"/>
          <p:nvPr/>
        </p:nvSpPr>
        <p:spPr>
          <a:xfrm rot="18797090">
            <a:off x="994298" y="1455937"/>
            <a:ext cx="2698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PORCENTAJES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239DC20-7363-435F-824B-DB59BD7B21D5}"/>
              </a:ext>
            </a:extLst>
          </p:cNvPr>
          <p:cNvSpPr txBox="1"/>
          <p:nvPr/>
        </p:nvSpPr>
        <p:spPr>
          <a:xfrm rot="18797090">
            <a:off x="8748889" y="4338737"/>
            <a:ext cx="2698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PORCENTAJES</a:t>
            </a:r>
          </a:p>
        </p:txBody>
      </p:sp>
    </p:spTree>
    <p:extLst>
      <p:ext uri="{BB962C8B-B14F-4D97-AF65-F5344CB8AC3E}">
        <p14:creationId xmlns:p14="http://schemas.microsoft.com/office/powerpoint/2010/main" val="2826348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6" descr="Battery icon set, Batteries with varying levels of power">
            <a:extLst>
              <a:ext uri="{FF2B5EF4-FFF2-40B4-BE49-F238E27FC236}">
                <a16:creationId xmlns:a16="http://schemas.microsoft.com/office/drawing/2014/main" id="{3BCEC44B-001B-40C3-8427-A581DE95CDAA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9" t="52497" r="80149" b="9195"/>
          <a:stretch/>
        </p:blipFill>
        <p:spPr bwMode="auto">
          <a:xfrm>
            <a:off x="1536478" y="1565578"/>
            <a:ext cx="1544073" cy="281111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B478AC26-481C-4E30-888C-70D4A4F9E232}"/>
              </a:ext>
            </a:extLst>
          </p:cNvPr>
          <p:cNvSpPr txBox="1"/>
          <p:nvPr/>
        </p:nvSpPr>
        <p:spPr>
          <a:xfrm>
            <a:off x="1473693" y="461639"/>
            <a:ext cx="78301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PORCENTAJES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21944526-E98A-4B58-BB2C-73E57698EC4C}"/>
              </a:ext>
            </a:extLst>
          </p:cNvPr>
          <p:cNvSpPr txBox="1"/>
          <p:nvPr/>
        </p:nvSpPr>
        <p:spPr>
          <a:xfrm>
            <a:off x="5078027" y="3332809"/>
            <a:ext cx="32959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Representa el 100 %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2CAA4B1C-3358-4A7A-834D-A785498A01C4}"/>
              </a:ext>
            </a:extLst>
          </p:cNvPr>
          <p:cNvSpPr txBox="1"/>
          <p:nvPr/>
        </p:nvSpPr>
        <p:spPr>
          <a:xfrm>
            <a:off x="3701988" y="1969099"/>
            <a:ext cx="69535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¿Qué representa la carga completa de la batería 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B1329288-34B4-4E84-B42D-CDA20E753377}"/>
              </a:ext>
            </a:extLst>
          </p:cNvPr>
          <p:cNvSpPr txBox="1"/>
          <p:nvPr/>
        </p:nvSpPr>
        <p:spPr>
          <a:xfrm>
            <a:off x="3701988" y="4054786"/>
            <a:ext cx="6187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¿Qué porcentaje representa cada barra?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8A026951-21AE-48E2-9850-962AE97ABBCF}"/>
              </a:ext>
            </a:extLst>
          </p:cNvPr>
          <p:cNvSpPr txBox="1"/>
          <p:nvPr/>
        </p:nvSpPr>
        <p:spPr>
          <a:xfrm>
            <a:off x="4145871" y="4956831"/>
            <a:ext cx="54709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Representa el 20 %</a:t>
            </a:r>
          </a:p>
        </p:txBody>
      </p:sp>
    </p:spTree>
    <p:extLst>
      <p:ext uri="{BB962C8B-B14F-4D97-AF65-F5344CB8AC3E}">
        <p14:creationId xmlns:p14="http://schemas.microsoft.com/office/powerpoint/2010/main" val="2431903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7" grpId="0"/>
      <p:bldP spid="28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Battery icon set, Batteries with varying levels of power">
            <a:extLst>
              <a:ext uri="{FF2B5EF4-FFF2-40B4-BE49-F238E27FC236}">
                <a16:creationId xmlns:a16="http://schemas.microsoft.com/office/drawing/2014/main" id="{4F0B9006-FB0B-4B7F-8CAD-57F1BEAE7445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94" t="6740" r="5459" b="59208"/>
          <a:stretch/>
        </p:blipFill>
        <p:spPr bwMode="auto">
          <a:xfrm>
            <a:off x="1138886" y="1634066"/>
            <a:ext cx="1594790" cy="3366559"/>
          </a:xfrm>
          <a:prstGeom prst="rect">
            <a:avLst/>
          </a:prstGeom>
          <a:noFill/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97F3F571-B54E-496A-B724-03A08110D764}"/>
              </a:ext>
            </a:extLst>
          </p:cNvPr>
          <p:cNvSpPr txBox="1"/>
          <p:nvPr/>
        </p:nvSpPr>
        <p:spPr>
          <a:xfrm>
            <a:off x="3266982" y="2844225"/>
            <a:ext cx="70133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¿Qué porcentaje representa la carga de la batería?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3F34715-759B-4980-BCDC-30DA4FE0CD5B}"/>
              </a:ext>
            </a:extLst>
          </p:cNvPr>
          <p:cNvSpPr txBox="1"/>
          <p:nvPr/>
        </p:nvSpPr>
        <p:spPr>
          <a:xfrm>
            <a:off x="1626093" y="614039"/>
            <a:ext cx="78301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PORCENTAJES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0F3C5CF-0495-4813-B2B2-17B40389291A}"/>
              </a:ext>
            </a:extLst>
          </p:cNvPr>
          <p:cNvSpPr txBox="1"/>
          <p:nvPr/>
        </p:nvSpPr>
        <p:spPr>
          <a:xfrm>
            <a:off x="4456591" y="4415850"/>
            <a:ext cx="41192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Representa el 80 %</a:t>
            </a:r>
          </a:p>
        </p:txBody>
      </p:sp>
      <p:pic>
        <p:nvPicPr>
          <p:cNvPr id="8" name="Imagen 7" descr="Battery icon set, Batteries with varying levels of power">
            <a:extLst>
              <a:ext uri="{FF2B5EF4-FFF2-40B4-BE49-F238E27FC236}">
                <a16:creationId xmlns:a16="http://schemas.microsoft.com/office/drawing/2014/main" id="{874EA329-9505-4682-A0FF-EA633A9B0970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9" t="52497" r="80149" b="9195"/>
          <a:stretch/>
        </p:blipFill>
        <p:spPr bwMode="auto">
          <a:xfrm>
            <a:off x="8348610" y="396803"/>
            <a:ext cx="742124" cy="107721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BD521204-FEAF-41EE-BEAE-8899163557C0}"/>
              </a:ext>
            </a:extLst>
          </p:cNvPr>
          <p:cNvSpPr txBox="1"/>
          <p:nvPr/>
        </p:nvSpPr>
        <p:spPr>
          <a:xfrm>
            <a:off x="8240278" y="753520"/>
            <a:ext cx="1090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100 %</a:t>
            </a:r>
          </a:p>
        </p:txBody>
      </p:sp>
    </p:spTree>
    <p:extLst>
      <p:ext uri="{BB962C8B-B14F-4D97-AF65-F5344CB8AC3E}">
        <p14:creationId xmlns:p14="http://schemas.microsoft.com/office/powerpoint/2010/main" val="2345958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Battery icon set, Batteries with varying levels of power">
            <a:extLst>
              <a:ext uri="{FF2B5EF4-FFF2-40B4-BE49-F238E27FC236}">
                <a16:creationId xmlns:a16="http://schemas.microsoft.com/office/drawing/2014/main" id="{0C312502-1263-4D35-BEF9-FE6BA369B5D3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9" t="5676" r="80645" b="58853"/>
          <a:stretch/>
        </p:blipFill>
        <p:spPr bwMode="auto">
          <a:xfrm>
            <a:off x="1593841" y="1557867"/>
            <a:ext cx="1730383" cy="3366558"/>
          </a:xfrm>
          <a:prstGeom prst="rect">
            <a:avLst/>
          </a:prstGeom>
          <a:noFill/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2FAE1865-33F1-4237-86DF-278940185EA0}"/>
              </a:ext>
            </a:extLst>
          </p:cNvPr>
          <p:cNvSpPr txBox="1"/>
          <p:nvPr/>
        </p:nvSpPr>
        <p:spPr>
          <a:xfrm>
            <a:off x="1473693" y="461639"/>
            <a:ext cx="78301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PORCENTAJES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D5E18514-C3FC-42FB-95F9-BA94B0EF8A66}"/>
              </a:ext>
            </a:extLst>
          </p:cNvPr>
          <p:cNvSpPr txBox="1"/>
          <p:nvPr/>
        </p:nvSpPr>
        <p:spPr>
          <a:xfrm>
            <a:off x="3324224" y="2222788"/>
            <a:ext cx="70133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¿Qué porcentaje representa la carga de la batería?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E0AEB6BA-CE2C-47A1-8917-ECA5BB5B294A}"/>
              </a:ext>
            </a:extLst>
          </p:cNvPr>
          <p:cNvSpPr txBox="1"/>
          <p:nvPr/>
        </p:nvSpPr>
        <p:spPr>
          <a:xfrm>
            <a:off x="4513833" y="3794413"/>
            <a:ext cx="41192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Representa el 20 %</a:t>
            </a:r>
          </a:p>
        </p:txBody>
      </p:sp>
      <p:pic>
        <p:nvPicPr>
          <p:cNvPr id="19" name="Imagen 18" descr="Battery icon set, Batteries with varying levels of power">
            <a:extLst>
              <a:ext uri="{FF2B5EF4-FFF2-40B4-BE49-F238E27FC236}">
                <a16:creationId xmlns:a16="http://schemas.microsoft.com/office/drawing/2014/main" id="{841CF45D-4E14-4356-8DC9-AA1EB97D7A01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9" t="52497" r="80149" b="9195"/>
          <a:stretch/>
        </p:blipFill>
        <p:spPr bwMode="auto">
          <a:xfrm>
            <a:off x="8348610" y="396803"/>
            <a:ext cx="742124" cy="107721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0" name="CuadroTexto 19">
            <a:extLst>
              <a:ext uri="{FF2B5EF4-FFF2-40B4-BE49-F238E27FC236}">
                <a16:creationId xmlns:a16="http://schemas.microsoft.com/office/drawing/2014/main" id="{731BBA5B-8158-4F9C-A589-406048EDD2CA}"/>
              </a:ext>
            </a:extLst>
          </p:cNvPr>
          <p:cNvSpPr txBox="1"/>
          <p:nvPr/>
        </p:nvSpPr>
        <p:spPr>
          <a:xfrm>
            <a:off x="8240278" y="753520"/>
            <a:ext cx="1090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100 %</a:t>
            </a:r>
          </a:p>
        </p:txBody>
      </p:sp>
    </p:spTree>
    <p:extLst>
      <p:ext uri="{BB962C8B-B14F-4D97-AF65-F5344CB8AC3E}">
        <p14:creationId xmlns:p14="http://schemas.microsoft.com/office/powerpoint/2010/main" val="2563437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C6858B0A-264A-4D9D-ACD9-8221130563B4}"/>
              </a:ext>
            </a:extLst>
          </p:cNvPr>
          <p:cNvSpPr txBox="1"/>
          <p:nvPr/>
        </p:nvSpPr>
        <p:spPr>
          <a:xfrm>
            <a:off x="1473693" y="461639"/>
            <a:ext cx="78301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PORCENTAJES</a:t>
            </a:r>
          </a:p>
        </p:txBody>
      </p:sp>
      <p:pic>
        <p:nvPicPr>
          <p:cNvPr id="3" name="Imagen 2" descr="Battery icon set, Batteries with varying levels of power">
            <a:extLst>
              <a:ext uri="{FF2B5EF4-FFF2-40B4-BE49-F238E27FC236}">
                <a16:creationId xmlns:a16="http://schemas.microsoft.com/office/drawing/2014/main" id="{0B889FC8-F366-4B0E-82C4-B07804D9B42A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931" t="6588" r="31081" b="58377"/>
          <a:stretch/>
        </p:blipFill>
        <p:spPr bwMode="auto">
          <a:xfrm>
            <a:off x="1473693" y="1878964"/>
            <a:ext cx="1377950" cy="276923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B0602CCA-BF0B-4DF9-8C21-C2BF4F92647B}"/>
              </a:ext>
            </a:extLst>
          </p:cNvPr>
          <p:cNvSpPr txBox="1"/>
          <p:nvPr/>
        </p:nvSpPr>
        <p:spPr>
          <a:xfrm>
            <a:off x="3159620" y="2258299"/>
            <a:ext cx="722725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¿Qué porcentaje representa la carga de la batería?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EEDE62F4-F40F-48C6-B93D-E0DA8F4917B8}"/>
              </a:ext>
            </a:extLst>
          </p:cNvPr>
          <p:cNvSpPr txBox="1"/>
          <p:nvPr/>
        </p:nvSpPr>
        <p:spPr>
          <a:xfrm>
            <a:off x="4176481" y="3812169"/>
            <a:ext cx="48938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Representa el 60 %</a:t>
            </a:r>
          </a:p>
        </p:txBody>
      </p:sp>
      <p:pic>
        <p:nvPicPr>
          <p:cNvPr id="6" name="Imagen 5" descr="Battery icon set, Batteries with varying levels of power">
            <a:extLst>
              <a:ext uri="{FF2B5EF4-FFF2-40B4-BE49-F238E27FC236}">
                <a16:creationId xmlns:a16="http://schemas.microsoft.com/office/drawing/2014/main" id="{ADE1ED06-4E0C-4C00-8186-E16B6BFDFA68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9" t="52497" r="80149" b="9195"/>
          <a:stretch/>
        </p:blipFill>
        <p:spPr bwMode="auto">
          <a:xfrm>
            <a:off x="8348610" y="396803"/>
            <a:ext cx="742124" cy="107721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F7E55ABB-48A1-4BC6-9B86-75C26E7247C8}"/>
              </a:ext>
            </a:extLst>
          </p:cNvPr>
          <p:cNvSpPr txBox="1"/>
          <p:nvPr/>
        </p:nvSpPr>
        <p:spPr>
          <a:xfrm>
            <a:off x="8240278" y="753520"/>
            <a:ext cx="1090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100 %</a:t>
            </a:r>
          </a:p>
        </p:txBody>
      </p:sp>
    </p:spTree>
    <p:extLst>
      <p:ext uri="{BB962C8B-B14F-4D97-AF65-F5344CB8AC3E}">
        <p14:creationId xmlns:p14="http://schemas.microsoft.com/office/powerpoint/2010/main" val="985586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FAB2D50-523D-4C0C-BF8E-13B0C1B34466}"/>
              </a:ext>
            </a:extLst>
          </p:cNvPr>
          <p:cNvSpPr txBox="1"/>
          <p:nvPr/>
        </p:nvSpPr>
        <p:spPr>
          <a:xfrm>
            <a:off x="1473693" y="461639"/>
            <a:ext cx="78301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PORCENTAJES</a:t>
            </a:r>
          </a:p>
        </p:txBody>
      </p:sp>
      <p:pic>
        <p:nvPicPr>
          <p:cNvPr id="3" name="Imagen 2" descr="Battery icon set, Batteries with varying levels of power">
            <a:extLst>
              <a:ext uri="{FF2B5EF4-FFF2-40B4-BE49-F238E27FC236}">
                <a16:creationId xmlns:a16="http://schemas.microsoft.com/office/drawing/2014/main" id="{3DAB81B6-F1B0-45ED-B9F0-668B8A9C2D91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78" t="7108" r="55552" b="58421"/>
          <a:stretch/>
        </p:blipFill>
        <p:spPr bwMode="auto">
          <a:xfrm>
            <a:off x="1216241" y="2405849"/>
            <a:ext cx="1384916" cy="224605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04E92B4F-6746-450B-AE80-1C05DA76F843}"/>
              </a:ext>
            </a:extLst>
          </p:cNvPr>
          <p:cNvSpPr txBox="1"/>
          <p:nvPr/>
        </p:nvSpPr>
        <p:spPr>
          <a:xfrm>
            <a:off x="3159620" y="2258299"/>
            <a:ext cx="722725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¿Qué porcentaje representa la carga de la batería?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382975F-3C30-4994-8457-D7E7AE1F9F15}"/>
              </a:ext>
            </a:extLst>
          </p:cNvPr>
          <p:cNvSpPr txBox="1"/>
          <p:nvPr/>
        </p:nvSpPr>
        <p:spPr>
          <a:xfrm>
            <a:off x="4176481" y="3812169"/>
            <a:ext cx="48938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Representa el 40 %</a:t>
            </a:r>
          </a:p>
        </p:txBody>
      </p:sp>
      <p:pic>
        <p:nvPicPr>
          <p:cNvPr id="6" name="Imagen 5" descr="Battery icon set, Batteries with varying levels of power">
            <a:extLst>
              <a:ext uri="{FF2B5EF4-FFF2-40B4-BE49-F238E27FC236}">
                <a16:creationId xmlns:a16="http://schemas.microsoft.com/office/drawing/2014/main" id="{65B7DF4D-303E-41A6-97C1-0BE1FF3B4AD3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9" t="52497" r="80149" b="9195"/>
          <a:stretch/>
        </p:blipFill>
        <p:spPr bwMode="auto">
          <a:xfrm>
            <a:off x="8348610" y="396803"/>
            <a:ext cx="742124" cy="107721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B781DFDC-2261-4479-880F-30F35131F469}"/>
              </a:ext>
            </a:extLst>
          </p:cNvPr>
          <p:cNvSpPr txBox="1"/>
          <p:nvPr/>
        </p:nvSpPr>
        <p:spPr>
          <a:xfrm>
            <a:off x="8240278" y="753520"/>
            <a:ext cx="1090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100 %</a:t>
            </a:r>
          </a:p>
        </p:txBody>
      </p:sp>
    </p:spTree>
    <p:extLst>
      <p:ext uri="{BB962C8B-B14F-4D97-AF65-F5344CB8AC3E}">
        <p14:creationId xmlns:p14="http://schemas.microsoft.com/office/powerpoint/2010/main" val="3342521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70CDAC2-FC4F-457A-AE95-A2C3E1871AA2}"/>
              </a:ext>
            </a:extLst>
          </p:cNvPr>
          <p:cNvSpPr txBox="1"/>
          <p:nvPr/>
        </p:nvSpPr>
        <p:spPr>
          <a:xfrm>
            <a:off x="1473693" y="461639"/>
            <a:ext cx="78301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PORCENTAJES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60555BCB-B276-471F-A01A-63851947DD5E}"/>
              </a:ext>
            </a:extLst>
          </p:cNvPr>
          <p:cNvSpPr txBox="1"/>
          <p:nvPr/>
        </p:nvSpPr>
        <p:spPr>
          <a:xfrm>
            <a:off x="1473693" y="1464816"/>
            <a:ext cx="19442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Problemas 1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5EA33F5F-E85A-45B6-9F7D-A0510D74046B}"/>
              </a:ext>
            </a:extLst>
          </p:cNvPr>
          <p:cNvSpPr/>
          <p:nvPr/>
        </p:nvSpPr>
        <p:spPr>
          <a:xfrm>
            <a:off x="1473692" y="1990427"/>
            <a:ext cx="9658905" cy="905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_tradnl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una fábrica trabajan 500 trabajadores, de los cuáles el 30 % corresponde a mujeres.</a:t>
            </a:r>
            <a:endParaRPr lang="es-C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200C24A8-D3FA-419E-9AEA-B9201D32AF1F}"/>
              </a:ext>
            </a:extLst>
          </p:cNvPr>
          <p:cNvSpPr/>
          <p:nvPr/>
        </p:nvSpPr>
        <p:spPr>
          <a:xfrm>
            <a:off x="1393077" y="3184125"/>
            <a:ext cx="5835252" cy="4897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_trad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¿Cuántas mujeres trabajan en la fábrica?</a:t>
            </a: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E89E84A6-27AF-4907-8F33-E19DD2FEAE82}"/>
              </a:ext>
            </a:extLst>
          </p:cNvPr>
          <p:cNvSpPr/>
          <p:nvPr/>
        </p:nvSpPr>
        <p:spPr>
          <a:xfrm>
            <a:off x="1473692" y="4097479"/>
            <a:ext cx="5937844" cy="4897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_trad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¿Cuántos hombres trabajan en la fábrica?</a:t>
            </a: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867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B2EDF1F-0636-4E44-8546-995BA13E19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9033591"/>
              </p:ext>
            </p:extLst>
          </p:nvPr>
        </p:nvGraphicFramePr>
        <p:xfrm>
          <a:off x="1845569" y="2992349"/>
          <a:ext cx="8128000" cy="37084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761284781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981507017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28056620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814973187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12389047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93340145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34700960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00805547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353274687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4090938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542190"/>
                  </a:ext>
                </a:extLst>
              </a:tr>
            </a:tbl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CCDDAF7D-E9DF-4EDD-BAC3-56AD4D689EEA}"/>
              </a:ext>
            </a:extLst>
          </p:cNvPr>
          <p:cNvSpPr txBox="1"/>
          <p:nvPr/>
        </p:nvSpPr>
        <p:spPr>
          <a:xfrm>
            <a:off x="1473693" y="461639"/>
            <a:ext cx="78301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PORCENTAJES</a:t>
            </a:r>
          </a:p>
        </p:txBody>
      </p:sp>
      <p:sp>
        <p:nvSpPr>
          <p:cNvPr id="4" name="Cerrar llave 3">
            <a:extLst>
              <a:ext uri="{FF2B5EF4-FFF2-40B4-BE49-F238E27FC236}">
                <a16:creationId xmlns:a16="http://schemas.microsoft.com/office/drawing/2014/main" id="{687B554C-DFAC-4FA0-A80E-C04065A6BEB3}"/>
              </a:ext>
            </a:extLst>
          </p:cNvPr>
          <p:cNvSpPr/>
          <p:nvPr/>
        </p:nvSpPr>
        <p:spPr>
          <a:xfrm rot="16200000">
            <a:off x="5724149" y="-1432782"/>
            <a:ext cx="370840" cy="8128000"/>
          </a:xfrm>
          <a:prstGeom prst="rightBrac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>
              <a:solidFill>
                <a:srgbClr val="FF0000"/>
              </a:solidFill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B892A32-BCED-4AE3-A21B-A813920FBED3}"/>
              </a:ext>
            </a:extLst>
          </p:cNvPr>
          <p:cNvSpPr txBox="1"/>
          <p:nvPr/>
        </p:nvSpPr>
        <p:spPr>
          <a:xfrm>
            <a:off x="2487547" y="1665444"/>
            <a:ext cx="7073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100 %, que corresponde a los 500 trabajadores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C3067BB-511C-45CF-A67A-BF41B44EF5CA}"/>
              </a:ext>
            </a:extLst>
          </p:cNvPr>
          <p:cNvSpPr txBox="1"/>
          <p:nvPr/>
        </p:nvSpPr>
        <p:spPr>
          <a:xfrm>
            <a:off x="8789382" y="4730891"/>
            <a:ext cx="2166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500 : 10 =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4B672DF-5966-4125-AAD9-5DFF9E795395}"/>
              </a:ext>
            </a:extLst>
          </p:cNvPr>
          <p:cNvSpPr txBox="1"/>
          <p:nvPr/>
        </p:nvSpPr>
        <p:spPr>
          <a:xfrm>
            <a:off x="10268505" y="4730890"/>
            <a:ext cx="541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D1411A6E-4677-4B4B-88E0-4C47815E60F0}"/>
              </a:ext>
            </a:extLst>
          </p:cNvPr>
          <p:cNvSpPr txBox="1"/>
          <p:nvPr/>
        </p:nvSpPr>
        <p:spPr>
          <a:xfrm>
            <a:off x="2040385" y="2953930"/>
            <a:ext cx="541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979A3EE7-0A14-4790-87BD-9D28744157C3}"/>
              </a:ext>
            </a:extLst>
          </p:cNvPr>
          <p:cNvSpPr txBox="1"/>
          <p:nvPr/>
        </p:nvSpPr>
        <p:spPr>
          <a:xfrm>
            <a:off x="3657374" y="2953928"/>
            <a:ext cx="541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022D0EE2-49C9-4462-8DD1-C208A334C291}"/>
              </a:ext>
            </a:extLst>
          </p:cNvPr>
          <p:cNvSpPr txBox="1"/>
          <p:nvPr/>
        </p:nvSpPr>
        <p:spPr>
          <a:xfrm>
            <a:off x="4454742" y="2953929"/>
            <a:ext cx="541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0FFE2F4D-9E70-471E-B210-DFC19A786CF1}"/>
              </a:ext>
            </a:extLst>
          </p:cNvPr>
          <p:cNvSpPr txBox="1"/>
          <p:nvPr/>
        </p:nvSpPr>
        <p:spPr>
          <a:xfrm>
            <a:off x="5274364" y="2967334"/>
            <a:ext cx="541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DD0994B8-340F-4951-B619-F3FE838AC2AC}"/>
              </a:ext>
            </a:extLst>
          </p:cNvPr>
          <p:cNvSpPr txBox="1"/>
          <p:nvPr/>
        </p:nvSpPr>
        <p:spPr>
          <a:xfrm>
            <a:off x="6096000" y="2949465"/>
            <a:ext cx="541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D2EFB7EC-9153-4464-9BEA-D2324A6A5EC6}"/>
              </a:ext>
            </a:extLst>
          </p:cNvPr>
          <p:cNvSpPr txBox="1"/>
          <p:nvPr/>
        </p:nvSpPr>
        <p:spPr>
          <a:xfrm>
            <a:off x="6895894" y="2949465"/>
            <a:ext cx="541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C9A63B83-5AF9-47B8-B96B-581B68A0A3D6}"/>
              </a:ext>
            </a:extLst>
          </p:cNvPr>
          <p:cNvSpPr txBox="1"/>
          <p:nvPr/>
        </p:nvSpPr>
        <p:spPr>
          <a:xfrm>
            <a:off x="7742231" y="2967335"/>
            <a:ext cx="541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D06F112C-A9BB-4445-8FE0-EF07657B71A6}"/>
              </a:ext>
            </a:extLst>
          </p:cNvPr>
          <p:cNvSpPr txBox="1"/>
          <p:nvPr/>
        </p:nvSpPr>
        <p:spPr>
          <a:xfrm>
            <a:off x="9316537" y="2953930"/>
            <a:ext cx="541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47EAA9E7-00DE-4C24-A843-80B7EB428529}"/>
              </a:ext>
            </a:extLst>
          </p:cNvPr>
          <p:cNvSpPr txBox="1"/>
          <p:nvPr/>
        </p:nvSpPr>
        <p:spPr>
          <a:xfrm>
            <a:off x="8588568" y="2953930"/>
            <a:ext cx="541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6D4E9196-AE19-459C-A059-ED989ABE82FF}"/>
              </a:ext>
            </a:extLst>
          </p:cNvPr>
          <p:cNvSpPr txBox="1"/>
          <p:nvPr/>
        </p:nvSpPr>
        <p:spPr>
          <a:xfrm>
            <a:off x="2833212" y="2967333"/>
            <a:ext cx="541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DEE3806A-8F1E-496B-B388-6AB6194BED3B}"/>
              </a:ext>
            </a:extLst>
          </p:cNvPr>
          <p:cNvSpPr txBox="1"/>
          <p:nvPr/>
        </p:nvSpPr>
        <p:spPr>
          <a:xfrm>
            <a:off x="1884857" y="3641925"/>
            <a:ext cx="7695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10 %</a:t>
            </a:r>
          </a:p>
        </p:txBody>
      </p:sp>
      <p:sp>
        <p:nvSpPr>
          <p:cNvPr id="20" name="Abrir llave 19">
            <a:extLst>
              <a:ext uri="{FF2B5EF4-FFF2-40B4-BE49-F238E27FC236}">
                <a16:creationId xmlns:a16="http://schemas.microsoft.com/office/drawing/2014/main" id="{FBBF0AC8-8AF9-42B5-A5AB-10AD84298A0E}"/>
              </a:ext>
            </a:extLst>
          </p:cNvPr>
          <p:cNvSpPr/>
          <p:nvPr/>
        </p:nvSpPr>
        <p:spPr>
          <a:xfrm rot="16200000">
            <a:off x="2980262" y="3227479"/>
            <a:ext cx="125133" cy="541539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1" name="Abrir llave 20">
            <a:extLst>
              <a:ext uri="{FF2B5EF4-FFF2-40B4-BE49-F238E27FC236}">
                <a16:creationId xmlns:a16="http://schemas.microsoft.com/office/drawing/2014/main" id="{88C2882B-381C-47B9-8787-EB061E3919F1}"/>
              </a:ext>
            </a:extLst>
          </p:cNvPr>
          <p:cNvSpPr/>
          <p:nvPr/>
        </p:nvSpPr>
        <p:spPr>
          <a:xfrm rot="16200000">
            <a:off x="2217251" y="3219551"/>
            <a:ext cx="125133" cy="541539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2" name="Abrir llave 21">
            <a:extLst>
              <a:ext uri="{FF2B5EF4-FFF2-40B4-BE49-F238E27FC236}">
                <a16:creationId xmlns:a16="http://schemas.microsoft.com/office/drawing/2014/main" id="{FA263ED2-700A-4E08-9BD8-B930E6A1D48E}"/>
              </a:ext>
            </a:extLst>
          </p:cNvPr>
          <p:cNvSpPr/>
          <p:nvPr/>
        </p:nvSpPr>
        <p:spPr>
          <a:xfrm rot="16200000">
            <a:off x="3825781" y="3219550"/>
            <a:ext cx="125133" cy="541539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4" name="Abrir llave 23">
            <a:extLst>
              <a:ext uri="{FF2B5EF4-FFF2-40B4-BE49-F238E27FC236}">
                <a16:creationId xmlns:a16="http://schemas.microsoft.com/office/drawing/2014/main" id="{E7744C05-915C-4C2F-83D6-46AA65B8306E}"/>
              </a:ext>
            </a:extLst>
          </p:cNvPr>
          <p:cNvSpPr/>
          <p:nvPr/>
        </p:nvSpPr>
        <p:spPr>
          <a:xfrm rot="16200000">
            <a:off x="9486760" y="3230366"/>
            <a:ext cx="125133" cy="541539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5" name="Abrir llave 24">
            <a:extLst>
              <a:ext uri="{FF2B5EF4-FFF2-40B4-BE49-F238E27FC236}">
                <a16:creationId xmlns:a16="http://schemas.microsoft.com/office/drawing/2014/main" id="{3B341AFC-99CA-4F23-8CF0-0E8E6ED0C918}"/>
              </a:ext>
            </a:extLst>
          </p:cNvPr>
          <p:cNvSpPr/>
          <p:nvPr/>
        </p:nvSpPr>
        <p:spPr>
          <a:xfrm rot="16200000">
            <a:off x="8726816" y="3205564"/>
            <a:ext cx="125133" cy="541539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6" name="Abrir llave 25">
            <a:extLst>
              <a:ext uri="{FF2B5EF4-FFF2-40B4-BE49-F238E27FC236}">
                <a16:creationId xmlns:a16="http://schemas.microsoft.com/office/drawing/2014/main" id="{ABF52CA6-5389-41BF-A349-62C1D252EDA3}"/>
              </a:ext>
            </a:extLst>
          </p:cNvPr>
          <p:cNvSpPr/>
          <p:nvPr/>
        </p:nvSpPr>
        <p:spPr>
          <a:xfrm rot="16200000">
            <a:off x="4643448" y="3225021"/>
            <a:ext cx="125133" cy="541539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7" name="Abrir llave 26">
            <a:extLst>
              <a:ext uri="{FF2B5EF4-FFF2-40B4-BE49-F238E27FC236}">
                <a16:creationId xmlns:a16="http://schemas.microsoft.com/office/drawing/2014/main" id="{FE581E06-E191-4B9A-ACEA-F4AC0A1C853B}"/>
              </a:ext>
            </a:extLst>
          </p:cNvPr>
          <p:cNvSpPr/>
          <p:nvPr/>
        </p:nvSpPr>
        <p:spPr>
          <a:xfrm rot="16200000">
            <a:off x="5454214" y="3218082"/>
            <a:ext cx="125133" cy="541539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8" name="Abrir llave 27">
            <a:extLst>
              <a:ext uri="{FF2B5EF4-FFF2-40B4-BE49-F238E27FC236}">
                <a16:creationId xmlns:a16="http://schemas.microsoft.com/office/drawing/2014/main" id="{79561566-4CC7-4D43-ABF3-8C9D371F8CB4}"/>
              </a:ext>
            </a:extLst>
          </p:cNvPr>
          <p:cNvSpPr/>
          <p:nvPr/>
        </p:nvSpPr>
        <p:spPr>
          <a:xfrm rot="16200000">
            <a:off x="6268609" y="3217188"/>
            <a:ext cx="109468" cy="541539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9" name="Abrir llave 28">
            <a:extLst>
              <a:ext uri="{FF2B5EF4-FFF2-40B4-BE49-F238E27FC236}">
                <a16:creationId xmlns:a16="http://schemas.microsoft.com/office/drawing/2014/main" id="{A12B542F-B025-46FE-9D17-C434A71E7BDD}"/>
              </a:ext>
            </a:extLst>
          </p:cNvPr>
          <p:cNvSpPr/>
          <p:nvPr/>
        </p:nvSpPr>
        <p:spPr>
          <a:xfrm rot="16200000">
            <a:off x="7067339" y="3207390"/>
            <a:ext cx="125133" cy="541539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0" name="Abrir llave 29">
            <a:extLst>
              <a:ext uri="{FF2B5EF4-FFF2-40B4-BE49-F238E27FC236}">
                <a16:creationId xmlns:a16="http://schemas.microsoft.com/office/drawing/2014/main" id="{64623E08-B706-4184-B3AA-115A13CC82F2}"/>
              </a:ext>
            </a:extLst>
          </p:cNvPr>
          <p:cNvSpPr/>
          <p:nvPr/>
        </p:nvSpPr>
        <p:spPr>
          <a:xfrm rot="16200000">
            <a:off x="7827283" y="3197870"/>
            <a:ext cx="125133" cy="541539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66FB6747-AE9C-4637-A6E0-73BD7DA1E9D2}"/>
              </a:ext>
            </a:extLst>
          </p:cNvPr>
          <p:cNvSpPr txBox="1"/>
          <p:nvPr/>
        </p:nvSpPr>
        <p:spPr>
          <a:xfrm>
            <a:off x="5188812" y="3633725"/>
            <a:ext cx="7695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10 %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E78AB8F3-CAF7-4BDF-A1FA-64DFE4D62D08}"/>
              </a:ext>
            </a:extLst>
          </p:cNvPr>
          <p:cNvSpPr txBox="1"/>
          <p:nvPr/>
        </p:nvSpPr>
        <p:spPr>
          <a:xfrm>
            <a:off x="6081686" y="3636175"/>
            <a:ext cx="7695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10 %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86093F41-B13A-46F7-A876-0DDFC6B336B5}"/>
              </a:ext>
            </a:extLst>
          </p:cNvPr>
          <p:cNvSpPr txBox="1"/>
          <p:nvPr/>
        </p:nvSpPr>
        <p:spPr>
          <a:xfrm>
            <a:off x="6859136" y="3618932"/>
            <a:ext cx="7695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10 %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95BA5C9D-9E05-41E4-81BA-F508692CC66B}"/>
              </a:ext>
            </a:extLst>
          </p:cNvPr>
          <p:cNvSpPr txBox="1"/>
          <p:nvPr/>
        </p:nvSpPr>
        <p:spPr>
          <a:xfrm>
            <a:off x="7628216" y="3615976"/>
            <a:ext cx="7695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10 %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EF1B74E5-C135-4DDF-B786-C19BDD249233}"/>
              </a:ext>
            </a:extLst>
          </p:cNvPr>
          <p:cNvSpPr txBox="1"/>
          <p:nvPr/>
        </p:nvSpPr>
        <p:spPr>
          <a:xfrm>
            <a:off x="8520096" y="3622298"/>
            <a:ext cx="7695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10 %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69933D0F-7280-4A43-9F5C-8D7663B6807B}"/>
              </a:ext>
            </a:extLst>
          </p:cNvPr>
          <p:cNvSpPr txBox="1"/>
          <p:nvPr/>
        </p:nvSpPr>
        <p:spPr>
          <a:xfrm>
            <a:off x="9249052" y="3632285"/>
            <a:ext cx="7695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10 %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EF2A00BA-DF52-41B5-BB4D-89F61F69952A}"/>
              </a:ext>
            </a:extLst>
          </p:cNvPr>
          <p:cNvSpPr txBox="1"/>
          <p:nvPr/>
        </p:nvSpPr>
        <p:spPr>
          <a:xfrm>
            <a:off x="2715337" y="3641925"/>
            <a:ext cx="7695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10 %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A3723343-392D-44DA-BB2B-C0E1AC597C83}"/>
              </a:ext>
            </a:extLst>
          </p:cNvPr>
          <p:cNvSpPr txBox="1"/>
          <p:nvPr/>
        </p:nvSpPr>
        <p:spPr>
          <a:xfrm>
            <a:off x="3473466" y="3641925"/>
            <a:ext cx="7695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10 %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54A5B996-1C43-4497-896C-BB9BCFBF4C91}"/>
              </a:ext>
            </a:extLst>
          </p:cNvPr>
          <p:cNvSpPr txBox="1"/>
          <p:nvPr/>
        </p:nvSpPr>
        <p:spPr>
          <a:xfrm>
            <a:off x="4437011" y="3627556"/>
            <a:ext cx="7695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10 %</a:t>
            </a:r>
          </a:p>
        </p:txBody>
      </p:sp>
      <p:sp>
        <p:nvSpPr>
          <p:cNvPr id="42" name="Abrir llave 41">
            <a:extLst>
              <a:ext uri="{FF2B5EF4-FFF2-40B4-BE49-F238E27FC236}">
                <a16:creationId xmlns:a16="http://schemas.microsoft.com/office/drawing/2014/main" id="{8C1EC464-5D3E-4CD4-9CF5-61CB513D9E26}"/>
              </a:ext>
            </a:extLst>
          </p:cNvPr>
          <p:cNvSpPr/>
          <p:nvPr/>
        </p:nvSpPr>
        <p:spPr>
          <a:xfrm rot="16200000">
            <a:off x="2978391" y="2990322"/>
            <a:ext cx="131819" cy="2397463"/>
          </a:xfrm>
          <a:prstGeom prst="leftBrac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5F62C2A4-4753-4023-BDB6-CA659201B721}"/>
              </a:ext>
            </a:extLst>
          </p:cNvPr>
          <p:cNvSpPr txBox="1"/>
          <p:nvPr/>
        </p:nvSpPr>
        <p:spPr>
          <a:xfrm>
            <a:off x="2768781" y="4320770"/>
            <a:ext cx="7695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30 %</a:t>
            </a: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151DFB63-B66F-4FCB-B3BF-7E975F8C0BE6}"/>
              </a:ext>
            </a:extLst>
          </p:cNvPr>
          <p:cNvSpPr txBox="1"/>
          <p:nvPr/>
        </p:nvSpPr>
        <p:spPr>
          <a:xfrm>
            <a:off x="2390391" y="4668448"/>
            <a:ext cx="13826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Mujeres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28517690-AB64-4911-AECA-9DF58CEEC3BB}"/>
              </a:ext>
            </a:extLst>
          </p:cNvPr>
          <p:cNvSpPr txBox="1"/>
          <p:nvPr/>
        </p:nvSpPr>
        <p:spPr>
          <a:xfrm>
            <a:off x="2666359" y="5227658"/>
            <a:ext cx="6225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</a:t>
            </a:r>
          </a:p>
        </p:txBody>
      </p:sp>
      <p:sp>
        <p:nvSpPr>
          <p:cNvPr id="46" name="Abrir llave 45">
            <a:extLst>
              <a:ext uri="{FF2B5EF4-FFF2-40B4-BE49-F238E27FC236}">
                <a16:creationId xmlns:a16="http://schemas.microsoft.com/office/drawing/2014/main" id="{C8F9732A-9DD1-4B01-9843-8471ED9D52B2}"/>
              </a:ext>
            </a:extLst>
          </p:cNvPr>
          <p:cNvSpPr/>
          <p:nvPr/>
        </p:nvSpPr>
        <p:spPr>
          <a:xfrm rot="16200000">
            <a:off x="2939732" y="4864463"/>
            <a:ext cx="125133" cy="541539"/>
          </a:xfrm>
          <a:prstGeom prst="leftBrac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accent6"/>
              </a:solidFill>
            </a:endParaRPr>
          </a:p>
        </p:txBody>
      </p:sp>
      <p:sp>
        <p:nvSpPr>
          <p:cNvPr id="47" name="Abrir llave 46">
            <a:extLst>
              <a:ext uri="{FF2B5EF4-FFF2-40B4-BE49-F238E27FC236}">
                <a16:creationId xmlns:a16="http://schemas.microsoft.com/office/drawing/2014/main" id="{4C0ED01F-425D-47F9-99C7-D5027154F20D}"/>
              </a:ext>
            </a:extLst>
          </p:cNvPr>
          <p:cNvSpPr/>
          <p:nvPr/>
        </p:nvSpPr>
        <p:spPr>
          <a:xfrm rot="16200000">
            <a:off x="7080667" y="1358272"/>
            <a:ext cx="130283" cy="5655521"/>
          </a:xfrm>
          <a:prstGeom prst="leftBrac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8F0DEA4D-F914-4D6C-ADC6-A1F87ACF2B79}"/>
              </a:ext>
            </a:extLst>
          </p:cNvPr>
          <p:cNvSpPr txBox="1"/>
          <p:nvPr/>
        </p:nvSpPr>
        <p:spPr>
          <a:xfrm>
            <a:off x="6851252" y="4330780"/>
            <a:ext cx="7695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70 %</a:t>
            </a: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0AFC9588-600E-4D16-8ABA-8B89716E8A53}"/>
              </a:ext>
            </a:extLst>
          </p:cNvPr>
          <p:cNvSpPr txBox="1"/>
          <p:nvPr/>
        </p:nvSpPr>
        <p:spPr>
          <a:xfrm>
            <a:off x="6544725" y="4668448"/>
            <a:ext cx="1533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Hombres</a:t>
            </a:r>
          </a:p>
        </p:txBody>
      </p:sp>
      <p:sp>
        <p:nvSpPr>
          <p:cNvPr id="51" name="Abrir llave 50">
            <a:extLst>
              <a:ext uri="{FF2B5EF4-FFF2-40B4-BE49-F238E27FC236}">
                <a16:creationId xmlns:a16="http://schemas.microsoft.com/office/drawing/2014/main" id="{FE8540F9-CC8F-4066-9660-0EF10A9B827A}"/>
              </a:ext>
            </a:extLst>
          </p:cNvPr>
          <p:cNvSpPr/>
          <p:nvPr/>
        </p:nvSpPr>
        <p:spPr>
          <a:xfrm rot="16200000">
            <a:off x="7178010" y="4515831"/>
            <a:ext cx="131819" cy="1167008"/>
          </a:xfrm>
          <a:prstGeom prst="leftBrac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8C8DD233-01F7-48FC-B31B-AA8D2CA8E610}"/>
              </a:ext>
            </a:extLst>
          </p:cNvPr>
          <p:cNvSpPr txBox="1"/>
          <p:nvPr/>
        </p:nvSpPr>
        <p:spPr>
          <a:xfrm>
            <a:off x="6932620" y="5227658"/>
            <a:ext cx="6225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350</a:t>
            </a:r>
          </a:p>
        </p:txBody>
      </p:sp>
    </p:spTree>
    <p:extLst>
      <p:ext uri="{BB962C8B-B14F-4D97-AF65-F5344CB8AC3E}">
        <p14:creationId xmlns:p14="http://schemas.microsoft.com/office/powerpoint/2010/main" val="4170313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/>
      <p:bldP spid="20" grpId="0" animBg="1"/>
      <p:bldP spid="21" grpId="0" animBg="1"/>
      <p:bldP spid="22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2" grpId="0" animBg="1"/>
      <p:bldP spid="43" grpId="0"/>
      <p:bldP spid="44" grpId="0"/>
      <p:bldP spid="45" grpId="0"/>
      <p:bldP spid="46" grpId="0" animBg="1"/>
      <p:bldP spid="47" grpId="0" animBg="1"/>
      <p:bldP spid="48" grpId="0"/>
      <p:bldP spid="49" grpId="0"/>
      <p:bldP spid="51" grpId="0" animBg="1"/>
      <p:bldP spid="5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FF96C858-2A85-4153-8DF9-25FADB0ABB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5984101"/>
              </p:ext>
            </p:extLst>
          </p:nvPr>
        </p:nvGraphicFramePr>
        <p:xfrm>
          <a:off x="1512166" y="2254343"/>
          <a:ext cx="8506692" cy="4202043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1761248">
                  <a:extLst>
                    <a:ext uri="{9D8B030D-6E8A-4147-A177-3AD203B41FA5}">
                      <a16:colId xmlns:a16="http://schemas.microsoft.com/office/drawing/2014/main" val="1240546294"/>
                    </a:ext>
                  </a:extLst>
                </a:gridCol>
                <a:gridCol w="3372722">
                  <a:extLst>
                    <a:ext uri="{9D8B030D-6E8A-4147-A177-3AD203B41FA5}">
                      <a16:colId xmlns:a16="http://schemas.microsoft.com/office/drawing/2014/main" val="2971167984"/>
                    </a:ext>
                  </a:extLst>
                </a:gridCol>
                <a:gridCol w="3372722">
                  <a:extLst>
                    <a:ext uri="{9D8B030D-6E8A-4147-A177-3AD203B41FA5}">
                      <a16:colId xmlns:a16="http://schemas.microsoft.com/office/drawing/2014/main" val="4062435086"/>
                    </a:ext>
                  </a:extLst>
                </a:gridCol>
              </a:tblGrid>
              <a:tr h="13201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Carga de la batería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Compañeras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Porcentaje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6804715"/>
                  </a:ext>
                </a:extLst>
              </a:tr>
              <a:tr h="5763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_trad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Francisca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5698316"/>
                  </a:ext>
                </a:extLst>
              </a:tr>
              <a:tr h="5763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_trad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Camila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00135519"/>
                  </a:ext>
                </a:extLst>
              </a:tr>
              <a:tr h="5763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_trad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Isadora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2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4758472"/>
                  </a:ext>
                </a:extLst>
              </a:tr>
              <a:tr h="5763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_tradn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Matilda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2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5562056"/>
                  </a:ext>
                </a:extLst>
              </a:tr>
              <a:tr h="5763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Alexa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1567697"/>
                  </a:ext>
                </a:extLst>
              </a:tr>
            </a:tbl>
          </a:graphicData>
        </a:graphic>
      </p:graphicFrame>
      <p:pic>
        <p:nvPicPr>
          <p:cNvPr id="2074" name="Imagen 30" descr="Imagen relacionada">
            <a:extLst>
              <a:ext uri="{FF2B5EF4-FFF2-40B4-BE49-F238E27FC236}">
                <a16:creationId xmlns:a16="http://schemas.microsoft.com/office/drawing/2014/main" id="{90B4CD94-DF05-439B-9310-37656FF053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801" t="5505" r="25586" b="75133"/>
          <a:stretch>
            <a:fillRect/>
          </a:stretch>
        </p:blipFill>
        <p:spPr bwMode="auto">
          <a:xfrm>
            <a:off x="2221846" y="3597540"/>
            <a:ext cx="358775" cy="55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3" name="Imagen 31" descr="Imagen relacionada">
            <a:extLst>
              <a:ext uri="{FF2B5EF4-FFF2-40B4-BE49-F238E27FC236}">
                <a16:creationId xmlns:a16="http://schemas.microsoft.com/office/drawing/2014/main" id="{11C7EC8C-E55F-4551-A6C1-7876505427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47" t="5505" r="81262" b="75133"/>
          <a:stretch>
            <a:fillRect/>
          </a:stretch>
        </p:blipFill>
        <p:spPr bwMode="auto">
          <a:xfrm>
            <a:off x="2248834" y="4166425"/>
            <a:ext cx="312738" cy="55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2" name="Imagen 32" descr="Imagen relacionada">
            <a:extLst>
              <a:ext uri="{FF2B5EF4-FFF2-40B4-BE49-F238E27FC236}">
                <a16:creationId xmlns:a16="http://schemas.microsoft.com/office/drawing/2014/main" id="{30061A60-B093-41CE-98D2-3E7CC07AE1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360" t="5505" r="8289" b="74956"/>
          <a:stretch>
            <a:fillRect/>
          </a:stretch>
        </p:blipFill>
        <p:spPr bwMode="auto">
          <a:xfrm>
            <a:off x="2240897" y="4735310"/>
            <a:ext cx="320675" cy="55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1" name="Imagen 33" descr="Imagen relacionada">
            <a:extLst>
              <a:ext uri="{FF2B5EF4-FFF2-40B4-BE49-F238E27FC236}">
                <a16:creationId xmlns:a16="http://schemas.microsoft.com/office/drawing/2014/main" id="{A10AC664-3BDF-4DC6-AB64-0903A2901D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06" t="5505" r="63425" b="75665"/>
          <a:stretch>
            <a:fillRect/>
          </a:stretch>
        </p:blipFill>
        <p:spPr bwMode="auto">
          <a:xfrm>
            <a:off x="2242992" y="5297751"/>
            <a:ext cx="288925" cy="54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0" name="Imagen 34" descr="Imagen relacionada">
            <a:extLst>
              <a:ext uri="{FF2B5EF4-FFF2-40B4-BE49-F238E27FC236}">
                <a16:creationId xmlns:a16="http://schemas.microsoft.com/office/drawing/2014/main" id="{17A35093-51E0-4F73-A921-36FE41EBA7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505" t="6395" r="45226" b="75665"/>
          <a:stretch>
            <a:fillRect/>
          </a:stretch>
        </p:blipFill>
        <p:spPr bwMode="auto">
          <a:xfrm>
            <a:off x="2248834" y="5916516"/>
            <a:ext cx="288925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27">
            <a:extLst>
              <a:ext uri="{FF2B5EF4-FFF2-40B4-BE49-F238E27FC236}">
                <a16:creationId xmlns:a16="http://schemas.microsoft.com/office/drawing/2014/main" id="{31402454-12BE-49A9-9A91-E2FD242B21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8244" y="804495"/>
            <a:ext cx="895061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C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3.- Los siguientes iconos representan la carga de la batería del celular de 5 compañeras del sexto año C. Indica qué porcentaje representa cada icono.</a:t>
            </a:r>
            <a:endParaRPr kumimoji="0" lang="es-ES_tradnl" altLang="es-CL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28">
            <a:extLst>
              <a:ext uri="{FF2B5EF4-FFF2-40B4-BE49-F238E27FC236}">
                <a16:creationId xmlns:a16="http://schemas.microsoft.com/office/drawing/2014/main" id="{14FC2A12-52E6-4EFD-91E6-9910BD00AF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4150" y="29194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45173E93-BA90-453B-9348-C4C2FF5A0486}"/>
              </a:ext>
            </a:extLst>
          </p:cNvPr>
          <p:cNvSpPr txBox="1"/>
          <p:nvPr/>
        </p:nvSpPr>
        <p:spPr>
          <a:xfrm>
            <a:off x="7934097" y="3667476"/>
            <a:ext cx="7695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25 %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228111F4-CA5D-4E05-9A40-47B76D3FA542}"/>
              </a:ext>
            </a:extLst>
          </p:cNvPr>
          <p:cNvSpPr txBox="1"/>
          <p:nvPr/>
        </p:nvSpPr>
        <p:spPr>
          <a:xfrm>
            <a:off x="7817611" y="4274220"/>
            <a:ext cx="10025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100 %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369CB0C4-CAC8-4DFF-8177-626B22DB0E25}"/>
              </a:ext>
            </a:extLst>
          </p:cNvPr>
          <p:cNvSpPr txBox="1"/>
          <p:nvPr/>
        </p:nvSpPr>
        <p:spPr>
          <a:xfrm>
            <a:off x="7935754" y="4834950"/>
            <a:ext cx="7695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0 %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19961966-1271-458B-A997-C30F52773CB2}"/>
              </a:ext>
            </a:extLst>
          </p:cNvPr>
          <p:cNvSpPr txBox="1"/>
          <p:nvPr/>
        </p:nvSpPr>
        <p:spPr>
          <a:xfrm>
            <a:off x="7935754" y="5426008"/>
            <a:ext cx="7695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75 %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F6541241-828C-4340-9E73-212838C0B6E6}"/>
              </a:ext>
            </a:extLst>
          </p:cNvPr>
          <p:cNvSpPr txBox="1"/>
          <p:nvPr/>
        </p:nvSpPr>
        <p:spPr>
          <a:xfrm>
            <a:off x="7956734" y="5972048"/>
            <a:ext cx="7695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50 %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C8F98213-61E2-4E7C-9737-EC9556174255}"/>
              </a:ext>
            </a:extLst>
          </p:cNvPr>
          <p:cNvSpPr txBox="1"/>
          <p:nvPr/>
        </p:nvSpPr>
        <p:spPr>
          <a:xfrm>
            <a:off x="1512166" y="325316"/>
            <a:ext cx="78301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PORCENTAJES</a:t>
            </a:r>
          </a:p>
        </p:txBody>
      </p:sp>
    </p:spTree>
    <p:extLst>
      <p:ext uri="{BB962C8B-B14F-4D97-AF65-F5344CB8AC3E}">
        <p14:creationId xmlns:p14="http://schemas.microsoft.com/office/powerpoint/2010/main" val="2663859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8" grpId="0"/>
      <p:bldP spid="39" grpId="0"/>
      <p:bldP spid="40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308</Words>
  <Application>Microsoft Office PowerPoint</Application>
  <PresentationFormat>Panorámica</PresentationFormat>
  <Paragraphs>102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de Office</vt:lpstr>
      <vt:lpstr>PORCENTAJES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Elias Castro Díaz</dc:creator>
  <cp:lastModifiedBy>Carlos Elias Castro Díaz</cp:lastModifiedBy>
  <cp:revision>16</cp:revision>
  <dcterms:created xsi:type="dcterms:W3CDTF">2019-08-20T19:18:52Z</dcterms:created>
  <dcterms:modified xsi:type="dcterms:W3CDTF">2020-01-19T02:58:31Z</dcterms:modified>
</cp:coreProperties>
</file>