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Estilo medio 4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1BCC-8044-427B-BCF7-F7FAEB337536}" type="datetimeFigureOut">
              <a:rPr lang="es-ES" smtClean="0"/>
              <a:t>17/11/2020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4A56-9188-4667-AF7A-6202BAB570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2960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1BCC-8044-427B-BCF7-F7FAEB337536}" type="datetimeFigureOut">
              <a:rPr lang="es-ES" smtClean="0"/>
              <a:t>17/11/2020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4A56-9188-4667-AF7A-6202BAB570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2086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1BCC-8044-427B-BCF7-F7FAEB337536}" type="datetimeFigureOut">
              <a:rPr lang="es-ES" smtClean="0"/>
              <a:t>17/11/2020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4A56-9188-4667-AF7A-6202BAB570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290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1BCC-8044-427B-BCF7-F7FAEB337536}" type="datetimeFigureOut">
              <a:rPr lang="es-ES" smtClean="0"/>
              <a:t>17/11/2020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4A56-9188-4667-AF7A-6202BAB570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2212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1BCC-8044-427B-BCF7-F7FAEB337536}" type="datetimeFigureOut">
              <a:rPr lang="es-ES" smtClean="0"/>
              <a:t>17/11/2020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4A56-9188-4667-AF7A-6202BAB570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524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1BCC-8044-427B-BCF7-F7FAEB337536}" type="datetimeFigureOut">
              <a:rPr lang="es-ES" smtClean="0"/>
              <a:t>17/11/2020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4A56-9188-4667-AF7A-6202BAB570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7306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1BCC-8044-427B-BCF7-F7FAEB337536}" type="datetimeFigureOut">
              <a:rPr lang="es-ES" smtClean="0"/>
              <a:t>17/11/2020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4A56-9188-4667-AF7A-6202BAB570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0973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1BCC-8044-427B-BCF7-F7FAEB337536}" type="datetimeFigureOut">
              <a:rPr lang="es-ES" smtClean="0"/>
              <a:t>17/11/2020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4A56-9188-4667-AF7A-6202BAB570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110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1BCC-8044-427B-BCF7-F7FAEB337536}" type="datetimeFigureOut">
              <a:rPr lang="es-ES" smtClean="0"/>
              <a:t>17/11/2020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4A56-9188-4667-AF7A-6202BAB570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9122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1BCC-8044-427B-BCF7-F7FAEB337536}" type="datetimeFigureOut">
              <a:rPr lang="es-ES" smtClean="0"/>
              <a:t>17/11/2020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4A56-9188-4667-AF7A-6202BAB570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9930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1BCC-8044-427B-BCF7-F7FAEB337536}" type="datetimeFigureOut">
              <a:rPr lang="es-ES" smtClean="0"/>
              <a:t>17/11/2020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4A56-9188-4667-AF7A-6202BAB570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4719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D1BCC-8044-427B-BCF7-F7FAEB337536}" type="datetimeFigureOut">
              <a:rPr lang="es-ES" smtClean="0"/>
              <a:t>17/11/2020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B4A56-9188-4667-AF7A-6202BAB5708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1681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PROBLEMAS MULTIPLICATIVOS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DIVISIÓN</a:t>
            </a:r>
            <a:endParaRPr lang="es-ES" dirty="0"/>
          </a:p>
        </p:txBody>
      </p:sp>
      <p:pic>
        <p:nvPicPr>
          <p:cNvPr id="1026" name="Picture 2" descr="11. División con y sin residuo descomponiendo el dividendo - YouTub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577" y="3502227"/>
            <a:ext cx="4480820" cy="2520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strategias para dividi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7451" y="876412"/>
            <a:ext cx="2378021" cy="2124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3786388" y="6143223"/>
            <a:ext cx="3155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Profesor: Carlos Castro Díaz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41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691685" y="890503"/>
            <a:ext cx="54735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¿Qué aprendimos en la clase anterior?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709116" y="246558"/>
            <a:ext cx="4031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Problemas multiplicativos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6" name="Tabla 25">
            <a:extLst>
              <a:ext uri="{FF2B5EF4-FFF2-40B4-BE49-F238E27FC236}">
                <a16:creationId xmlns:a16="http://schemas.microsoft.com/office/drawing/2014/main" xmlns="" id="{77F01653-262E-4A46-9665-E34ACB6D0A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599198"/>
              </p:ext>
            </p:extLst>
          </p:nvPr>
        </p:nvGraphicFramePr>
        <p:xfrm>
          <a:off x="4467168" y="1748182"/>
          <a:ext cx="2371324" cy="1735239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185662">
                  <a:extLst>
                    <a:ext uri="{9D8B030D-6E8A-4147-A177-3AD203B41FA5}">
                      <a16:colId xmlns:a16="http://schemas.microsoft.com/office/drawing/2014/main" xmlns="" val="1633717771"/>
                    </a:ext>
                  </a:extLst>
                </a:gridCol>
                <a:gridCol w="1185662">
                  <a:extLst>
                    <a:ext uri="{9D8B030D-6E8A-4147-A177-3AD203B41FA5}">
                      <a16:colId xmlns:a16="http://schemas.microsoft.com/office/drawing/2014/main" xmlns="" val="2029077055"/>
                    </a:ext>
                  </a:extLst>
                </a:gridCol>
              </a:tblGrid>
              <a:tr h="426013">
                <a:tc gridSpan="2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36294359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72203068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67717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99726123"/>
                  </a:ext>
                </a:extLst>
              </a:tr>
            </a:tbl>
          </a:graphicData>
        </a:graphic>
      </p:graphicFrame>
      <p:sp>
        <p:nvSpPr>
          <p:cNvPr id="27" name="CuadroTexto 26">
            <a:extLst>
              <a:ext uri="{FF2B5EF4-FFF2-40B4-BE49-F238E27FC236}">
                <a16:creationId xmlns:a16="http://schemas.microsoft.com/office/drawing/2014/main" xmlns="" id="{6F8AD873-D04C-4977-8126-7B1C52E3B915}"/>
              </a:ext>
            </a:extLst>
          </p:cNvPr>
          <p:cNvSpPr txBox="1"/>
          <p:nvPr/>
        </p:nvSpPr>
        <p:spPr>
          <a:xfrm>
            <a:off x="5012988" y="1742315"/>
            <a:ext cx="15516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97 </a:t>
            </a:r>
            <a:r>
              <a:rPr lang="es-CL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xmlns="" id="{64AC4EEE-98F4-470B-A366-A1A33AB18479}"/>
              </a:ext>
            </a:extLst>
          </p:cNvPr>
          <p:cNvSpPr txBox="1"/>
          <p:nvPr/>
        </p:nvSpPr>
        <p:spPr>
          <a:xfrm>
            <a:off x="4867058" y="2178444"/>
            <a:ext cx="6623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xmlns="" id="{D65B8899-EFF0-40FA-924B-36DB50285B9C}"/>
              </a:ext>
            </a:extLst>
          </p:cNvPr>
          <p:cNvSpPr txBox="1"/>
          <p:nvPr/>
        </p:nvSpPr>
        <p:spPr>
          <a:xfrm>
            <a:off x="4843556" y="2594798"/>
            <a:ext cx="603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xmlns="" id="{DDAE3898-C11A-4C95-B56F-1BBFAC4726E6}"/>
              </a:ext>
            </a:extLst>
          </p:cNvPr>
          <p:cNvSpPr txBox="1"/>
          <p:nvPr/>
        </p:nvSpPr>
        <p:spPr>
          <a:xfrm>
            <a:off x="5972531" y="2163310"/>
            <a:ext cx="571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xmlns="" id="{F4056AF0-B3D2-4FC6-B02A-936EBC9FB3A0}"/>
              </a:ext>
            </a:extLst>
          </p:cNvPr>
          <p:cNvSpPr txBox="1"/>
          <p:nvPr/>
        </p:nvSpPr>
        <p:spPr>
          <a:xfrm>
            <a:off x="6063835" y="2642377"/>
            <a:ext cx="3862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Cerrar llave 31">
            <a:extLst>
              <a:ext uri="{FF2B5EF4-FFF2-40B4-BE49-F238E27FC236}">
                <a16:creationId xmlns:a16="http://schemas.microsoft.com/office/drawing/2014/main" xmlns="" id="{DD5D5EF7-C123-49E8-8ADE-47FF601E9647}"/>
              </a:ext>
            </a:extLst>
          </p:cNvPr>
          <p:cNvSpPr/>
          <p:nvPr/>
        </p:nvSpPr>
        <p:spPr>
          <a:xfrm>
            <a:off x="6866190" y="2225112"/>
            <a:ext cx="45719" cy="37286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3" name="Cerrar llave 32">
            <a:extLst>
              <a:ext uri="{FF2B5EF4-FFF2-40B4-BE49-F238E27FC236}">
                <a16:creationId xmlns:a16="http://schemas.microsoft.com/office/drawing/2014/main" xmlns="" id="{61379219-4166-45AD-A989-56335257C725}"/>
              </a:ext>
            </a:extLst>
          </p:cNvPr>
          <p:cNvSpPr/>
          <p:nvPr/>
        </p:nvSpPr>
        <p:spPr>
          <a:xfrm>
            <a:off x="6861257" y="2668805"/>
            <a:ext cx="45719" cy="37286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4" name="Cerrar llave 33">
            <a:extLst>
              <a:ext uri="{FF2B5EF4-FFF2-40B4-BE49-F238E27FC236}">
                <a16:creationId xmlns:a16="http://schemas.microsoft.com/office/drawing/2014/main" xmlns="" id="{E83557B7-2865-4E50-8B98-0A2B2F98CB4E}"/>
              </a:ext>
            </a:extLst>
          </p:cNvPr>
          <p:cNvSpPr/>
          <p:nvPr/>
        </p:nvSpPr>
        <p:spPr>
          <a:xfrm rot="10800000">
            <a:off x="4387846" y="2197939"/>
            <a:ext cx="45719" cy="83023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xmlns="" id="{BABFCC57-E072-4FC2-A2E3-FFFEBFF4919D}"/>
              </a:ext>
            </a:extLst>
          </p:cNvPr>
          <p:cNvSpPr txBox="1"/>
          <p:nvPr/>
        </p:nvSpPr>
        <p:spPr>
          <a:xfrm>
            <a:off x="5898802" y="3028176"/>
            <a:ext cx="697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Cerrar llave 36">
            <a:extLst>
              <a:ext uri="{FF2B5EF4-FFF2-40B4-BE49-F238E27FC236}">
                <a16:creationId xmlns:a16="http://schemas.microsoft.com/office/drawing/2014/main" xmlns="" id="{95CD1E7C-6DC1-47B5-8AEF-42247EEDBF2D}"/>
              </a:ext>
            </a:extLst>
          </p:cNvPr>
          <p:cNvSpPr/>
          <p:nvPr/>
        </p:nvSpPr>
        <p:spPr>
          <a:xfrm>
            <a:off x="6861257" y="3083421"/>
            <a:ext cx="45719" cy="37286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8" name="Rectángulo: esquinas redondeadas 37">
            <a:extLst>
              <a:ext uri="{FF2B5EF4-FFF2-40B4-BE49-F238E27FC236}">
                <a16:creationId xmlns:a16="http://schemas.microsoft.com/office/drawing/2014/main" xmlns="" id="{323BD0CD-F8BD-440E-B243-160BFD78CBD9}"/>
              </a:ext>
            </a:extLst>
          </p:cNvPr>
          <p:cNvSpPr/>
          <p:nvPr/>
        </p:nvSpPr>
        <p:spPr>
          <a:xfrm>
            <a:off x="4967973" y="3046695"/>
            <a:ext cx="522451" cy="372862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9" name="Cerrar llave 38">
            <a:extLst>
              <a:ext uri="{FF2B5EF4-FFF2-40B4-BE49-F238E27FC236}">
                <a16:creationId xmlns:a16="http://schemas.microsoft.com/office/drawing/2014/main" xmlns="" id="{E5E920B4-8677-4127-AD8F-1D19AB929A9E}"/>
              </a:ext>
            </a:extLst>
          </p:cNvPr>
          <p:cNvSpPr/>
          <p:nvPr/>
        </p:nvSpPr>
        <p:spPr>
          <a:xfrm rot="10800000">
            <a:off x="4397421" y="3070163"/>
            <a:ext cx="45719" cy="37286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1" name="Cuadro de texto 11">
            <a:extLst>
              <a:ext uri="{FF2B5EF4-FFF2-40B4-BE49-F238E27FC236}">
                <a16:creationId xmlns:a16="http://schemas.microsoft.com/office/drawing/2014/main" xmlns="" id="{5247B5E9-01AF-47AE-A6E8-414E8BD68A9A}"/>
              </a:ext>
            </a:extLst>
          </p:cNvPr>
          <p:cNvSpPr txBox="1"/>
          <p:nvPr/>
        </p:nvSpPr>
        <p:spPr>
          <a:xfrm>
            <a:off x="3291057" y="3079323"/>
            <a:ext cx="787669" cy="458333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Resto</a:t>
            </a:r>
            <a:endParaRPr lang="es-C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xmlns="" id="{ABCCA7EC-CA7D-408D-B502-54F95D540BF1}"/>
              </a:ext>
            </a:extLst>
          </p:cNvPr>
          <p:cNvSpPr txBox="1"/>
          <p:nvPr/>
        </p:nvSpPr>
        <p:spPr>
          <a:xfrm>
            <a:off x="1150733" y="2197939"/>
            <a:ext cx="3195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97 </a:t>
            </a:r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se descompone en</a:t>
            </a:r>
          </a:p>
          <a:p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unción </a:t>
            </a:r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de los múltiplos de </a:t>
            </a:r>
            <a:r>
              <a:rPr lang="es-CL" dirty="0" smtClean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Cuadro de texto 5">
            <a:extLst>
              <a:ext uri="{FF2B5EF4-FFF2-40B4-BE49-F238E27FC236}">
                <a16:creationId xmlns:a16="http://schemas.microsoft.com/office/drawing/2014/main" xmlns="" id="{346E7958-7A15-4CD3-9F6C-C11AAA1D9C9A}"/>
              </a:ext>
            </a:extLst>
          </p:cNvPr>
          <p:cNvSpPr txBox="1"/>
          <p:nvPr/>
        </p:nvSpPr>
        <p:spPr>
          <a:xfrm>
            <a:off x="6968272" y="2009216"/>
            <a:ext cx="4823535" cy="707912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cocientes parcial,  </a:t>
            </a:r>
            <a:r>
              <a:rPr lang="es-CL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calcula buscando que número multiplicado por </a:t>
            </a:r>
            <a:r>
              <a:rPr lang="es-CL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 </a:t>
            </a:r>
            <a:r>
              <a:rPr lang="es-CL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nos da </a:t>
            </a:r>
            <a:r>
              <a:rPr lang="es-CL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60. </a:t>
            </a:r>
            <a:endParaRPr lang="es-C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Cuadro de texto 6">
            <a:extLst>
              <a:ext uri="{FF2B5EF4-FFF2-40B4-BE49-F238E27FC236}">
                <a16:creationId xmlns:a16="http://schemas.microsoft.com/office/drawing/2014/main" xmlns="" id="{CC9B2B8D-E01B-4AF8-BD81-978E9728D94E}"/>
              </a:ext>
            </a:extLst>
          </p:cNvPr>
          <p:cNvSpPr txBox="1"/>
          <p:nvPr/>
        </p:nvSpPr>
        <p:spPr>
          <a:xfrm>
            <a:off x="7009392" y="2713850"/>
            <a:ext cx="4485641" cy="31432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s-CL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Qué número multiplicado por </a:t>
            </a:r>
            <a:r>
              <a:rPr lang="es-CL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 </a:t>
            </a:r>
            <a:r>
              <a:rPr lang="es-CL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nos da </a:t>
            </a:r>
            <a:r>
              <a:rPr lang="es-CL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36</a:t>
            </a:r>
            <a:r>
              <a:rPr lang="es-CL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C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" name="Cuadro de texto 10">
            <a:extLst>
              <a:ext uri="{FF2B5EF4-FFF2-40B4-BE49-F238E27FC236}">
                <a16:creationId xmlns:a16="http://schemas.microsoft.com/office/drawing/2014/main" xmlns="" id="{85BD5ED1-47E3-4048-B099-D451F3585BFF}"/>
              </a:ext>
            </a:extLst>
          </p:cNvPr>
          <p:cNvSpPr txBox="1"/>
          <p:nvPr/>
        </p:nvSpPr>
        <p:spPr>
          <a:xfrm>
            <a:off x="7003525" y="3062321"/>
            <a:ext cx="4633064" cy="647859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CL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Suma de los cocientes parciales. Resultado o cociente </a:t>
            </a:r>
            <a:endParaRPr lang="es-C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xmlns="" id="{F4056AF0-B3D2-4FC6-B02A-936EBC9FB3A0}"/>
              </a:ext>
            </a:extLst>
          </p:cNvPr>
          <p:cNvSpPr txBox="1"/>
          <p:nvPr/>
        </p:nvSpPr>
        <p:spPr>
          <a:xfrm>
            <a:off x="5042230" y="2990812"/>
            <a:ext cx="3862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CuadroTexto 46"/>
          <p:cNvSpPr txBox="1"/>
          <p:nvPr/>
        </p:nvSpPr>
        <p:spPr>
          <a:xfrm>
            <a:off x="941850" y="3779351"/>
            <a:ext cx="2503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¡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Ahora resuelve!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8" name="Tabla 47">
            <a:extLst>
              <a:ext uri="{FF2B5EF4-FFF2-40B4-BE49-F238E27FC236}">
                <a16:creationId xmlns:a16="http://schemas.microsoft.com/office/drawing/2014/main" xmlns="" id="{77F01653-262E-4A46-9665-E34ACB6D0A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56720"/>
              </p:ext>
            </p:extLst>
          </p:nvPr>
        </p:nvGraphicFramePr>
        <p:xfrm>
          <a:off x="768390" y="4564032"/>
          <a:ext cx="2371324" cy="1735239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185662">
                  <a:extLst>
                    <a:ext uri="{9D8B030D-6E8A-4147-A177-3AD203B41FA5}">
                      <a16:colId xmlns:a16="http://schemas.microsoft.com/office/drawing/2014/main" xmlns="" val="1633717771"/>
                    </a:ext>
                  </a:extLst>
                </a:gridCol>
                <a:gridCol w="1185662">
                  <a:extLst>
                    <a:ext uri="{9D8B030D-6E8A-4147-A177-3AD203B41FA5}">
                      <a16:colId xmlns:a16="http://schemas.microsoft.com/office/drawing/2014/main" xmlns="" val="2029077055"/>
                    </a:ext>
                  </a:extLst>
                </a:gridCol>
              </a:tblGrid>
              <a:tr h="426013">
                <a:tc gridSpan="2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36294359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72203068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67717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99726123"/>
                  </a:ext>
                </a:extLst>
              </a:tr>
            </a:tbl>
          </a:graphicData>
        </a:graphic>
      </p:graphicFrame>
      <p:sp>
        <p:nvSpPr>
          <p:cNvPr id="49" name="CuadroTexto 48">
            <a:extLst>
              <a:ext uri="{FF2B5EF4-FFF2-40B4-BE49-F238E27FC236}">
                <a16:creationId xmlns:a16="http://schemas.microsoft.com/office/drawing/2014/main" xmlns="" id="{6F8AD873-D04C-4977-8126-7B1C52E3B915}"/>
              </a:ext>
            </a:extLst>
          </p:cNvPr>
          <p:cNvSpPr txBox="1"/>
          <p:nvPr/>
        </p:nvSpPr>
        <p:spPr>
          <a:xfrm>
            <a:off x="1314210" y="4558165"/>
            <a:ext cx="15516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67 </a:t>
            </a:r>
            <a:r>
              <a:rPr lang="es-CL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xmlns="" id="{64AC4EEE-98F4-470B-A366-A1A33AB18479}"/>
              </a:ext>
            </a:extLst>
          </p:cNvPr>
          <p:cNvSpPr txBox="1"/>
          <p:nvPr/>
        </p:nvSpPr>
        <p:spPr>
          <a:xfrm>
            <a:off x="1168280" y="4994294"/>
            <a:ext cx="6623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xmlns="" id="{D65B8899-EFF0-40FA-924B-36DB50285B9C}"/>
              </a:ext>
            </a:extLst>
          </p:cNvPr>
          <p:cNvSpPr txBox="1"/>
          <p:nvPr/>
        </p:nvSpPr>
        <p:spPr>
          <a:xfrm>
            <a:off x="1144778" y="5410648"/>
            <a:ext cx="603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xmlns="" id="{DDAE3898-C11A-4C95-B56F-1BBFAC4726E6}"/>
              </a:ext>
            </a:extLst>
          </p:cNvPr>
          <p:cNvSpPr txBox="1"/>
          <p:nvPr/>
        </p:nvSpPr>
        <p:spPr>
          <a:xfrm>
            <a:off x="2273753" y="4979160"/>
            <a:ext cx="571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xmlns="" id="{F4056AF0-B3D2-4FC6-B02A-936EBC9FB3A0}"/>
              </a:ext>
            </a:extLst>
          </p:cNvPr>
          <p:cNvSpPr txBox="1"/>
          <p:nvPr/>
        </p:nvSpPr>
        <p:spPr>
          <a:xfrm>
            <a:off x="2365057" y="5458227"/>
            <a:ext cx="3862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xmlns="" id="{BABFCC57-E072-4FC2-A2E3-FFFEBFF4919D}"/>
              </a:ext>
            </a:extLst>
          </p:cNvPr>
          <p:cNvSpPr txBox="1"/>
          <p:nvPr/>
        </p:nvSpPr>
        <p:spPr>
          <a:xfrm>
            <a:off x="2200024" y="5844026"/>
            <a:ext cx="697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Rectángulo: esquinas redondeadas 37">
            <a:extLst>
              <a:ext uri="{FF2B5EF4-FFF2-40B4-BE49-F238E27FC236}">
                <a16:creationId xmlns:a16="http://schemas.microsoft.com/office/drawing/2014/main" xmlns="" id="{323BD0CD-F8BD-440E-B243-160BFD78CBD9}"/>
              </a:ext>
            </a:extLst>
          </p:cNvPr>
          <p:cNvSpPr/>
          <p:nvPr/>
        </p:nvSpPr>
        <p:spPr>
          <a:xfrm>
            <a:off x="1230064" y="5886014"/>
            <a:ext cx="522451" cy="372862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xmlns="" id="{F4056AF0-B3D2-4FC6-B02A-936EBC9FB3A0}"/>
              </a:ext>
            </a:extLst>
          </p:cNvPr>
          <p:cNvSpPr txBox="1"/>
          <p:nvPr/>
        </p:nvSpPr>
        <p:spPr>
          <a:xfrm>
            <a:off x="1343452" y="5806662"/>
            <a:ext cx="3862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2" name="Tabla 61">
            <a:extLst>
              <a:ext uri="{FF2B5EF4-FFF2-40B4-BE49-F238E27FC236}">
                <a16:creationId xmlns:a16="http://schemas.microsoft.com/office/drawing/2014/main" xmlns="" id="{77F01653-262E-4A46-9665-E34ACB6D0A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454704"/>
              </p:ext>
            </p:extLst>
          </p:nvPr>
        </p:nvGraphicFramePr>
        <p:xfrm>
          <a:off x="3684891" y="4551059"/>
          <a:ext cx="2371324" cy="1735239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185662">
                  <a:extLst>
                    <a:ext uri="{9D8B030D-6E8A-4147-A177-3AD203B41FA5}">
                      <a16:colId xmlns:a16="http://schemas.microsoft.com/office/drawing/2014/main" xmlns="" val="1633717771"/>
                    </a:ext>
                  </a:extLst>
                </a:gridCol>
                <a:gridCol w="1185662">
                  <a:extLst>
                    <a:ext uri="{9D8B030D-6E8A-4147-A177-3AD203B41FA5}">
                      <a16:colId xmlns:a16="http://schemas.microsoft.com/office/drawing/2014/main" xmlns="" val="2029077055"/>
                    </a:ext>
                  </a:extLst>
                </a:gridCol>
              </a:tblGrid>
              <a:tr h="426013">
                <a:tc gridSpan="2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36294359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72203068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67717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99726123"/>
                  </a:ext>
                </a:extLst>
              </a:tr>
            </a:tbl>
          </a:graphicData>
        </a:graphic>
      </p:graphicFrame>
      <p:sp>
        <p:nvSpPr>
          <p:cNvPr id="63" name="CuadroTexto 62">
            <a:extLst>
              <a:ext uri="{FF2B5EF4-FFF2-40B4-BE49-F238E27FC236}">
                <a16:creationId xmlns:a16="http://schemas.microsoft.com/office/drawing/2014/main" xmlns="" id="{6F8AD873-D04C-4977-8126-7B1C52E3B915}"/>
              </a:ext>
            </a:extLst>
          </p:cNvPr>
          <p:cNvSpPr txBox="1"/>
          <p:nvPr/>
        </p:nvSpPr>
        <p:spPr>
          <a:xfrm>
            <a:off x="4230711" y="4545192"/>
            <a:ext cx="15516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79 </a:t>
            </a:r>
            <a:r>
              <a:rPr lang="es-CL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  5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xmlns="" id="{64AC4EEE-98F4-470B-A366-A1A33AB18479}"/>
              </a:ext>
            </a:extLst>
          </p:cNvPr>
          <p:cNvSpPr txBox="1"/>
          <p:nvPr/>
        </p:nvSpPr>
        <p:spPr>
          <a:xfrm>
            <a:off x="4084781" y="4981321"/>
            <a:ext cx="6623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xmlns="" id="{D65B8899-EFF0-40FA-924B-36DB50285B9C}"/>
              </a:ext>
            </a:extLst>
          </p:cNvPr>
          <p:cNvSpPr txBox="1"/>
          <p:nvPr/>
        </p:nvSpPr>
        <p:spPr>
          <a:xfrm>
            <a:off x="4061279" y="5397675"/>
            <a:ext cx="603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xmlns="" id="{DDAE3898-C11A-4C95-B56F-1BBFAC4726E6}"/>
              </a:ext>
            </a:extLst>
          </p:cNvPr>
          <p:cNvSpPr txBox="1"/>
          <p:nvPr/>
        </p:nvSpPr>
        <p:spPr>
          <a:xfrm>
            <a:off x="5190254" y="4966187"/>
            <a:ext cx="571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xmlns="" id="{F4056AF0-B3D2-4FC6-B02A-936EBC9FB3A0}"/>
              </a:ext>
            </a:extLst>
          </p:cNvPr>
          <p:cNvSpPr txBox="1"/>
          <p:nvPr/>
        </p:nvSpPr>
        <p:spPr>
          <a:xfrm>
            <a:off x="5281558" y="5445254"/>
            <a:ext cx="3862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xmlns="" id="{BABFCC57-E072-4FC2-A2E3-FFFEBFF4919D}"/>
              </a:ext>
            </a:extLst>
          </p:cNvPr>
          <p:cNvSpPr txBox="1"/>
          <p:nvPr/>
        </p:nvSpPr>
        <p:spPr>
          <a:xfrm>
            <a:off x="5116525" y="5831053"/>
            <a:ext cx="697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Rectángulo: esquinas redondeadas 37">
            <a:extLst>
              <a:ext uri="{FF2B5EF4-FFF2-40B4-BE49-F238E27FC236}">
                <a16:creationId xmlns:a16="http://schemas.microsoft.com/office/drawing/2014/main" xmlns="" id="{323BD0CD-F8BD-440E-B243-160BFD78CBD9}"/>
              </a:ext>
            </a:extLst>
          </p:cNvPr>
          <p:cNvSpPr/>
          <p:nvPr/>
        </p:nvSpPr>
        <p:spPr>
          <a:xfrm>
            <a:off x="4197603" y="5885678"/>
            <a:ext cx="522451" cy="372862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aphicFrame>
        <p:nvGraphicFramePr>
          <p:cNvPr id="71" name="Tabla 70">
            <a:extLst>
              <a:ext uri="{FF2B5EF4-FFF2-40B4-BE49-F238E27FC236}">
                <a16:creationId xmlns:a16="http://schemas.microsoft.com/office/drawing/2014/main" xmlns="" id="{77F01653-262E-4A46-9665-E34ACB6D0A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370205"/>
              </p:ext>
            </p:extLst>
          </p:nvPr>
        </p:nvGraphicFramePr>
        <p:xfrm>
          <a:off x="6498242" y="4551059"/>
          <a:ext cx="2371324" cy="1735239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185662">
                  <a:extLst>
                    <a:ext uri="{9D8B030D-6E8A-4147-A177-3AD203B41FA5}">
                      <a16:colId xmlns:a16="http://schemas.microsoft.com/office/drawing/2014/main" xmlns="" val="1633717771"/>
                    </a:ext>
                  </a:extLst>
                </a:gridCol>
                <a:gridCol w="1185662">
                  <a:extLst>
                    <a:ext uri="{9D8B030D-6E8A-4147-A177-3AD203B41FA5}">
                      <a16:colId xmlns:a16="http://schemas.microsoft.com/office/drawing/2014/main" xmlns="" val="2029077055"/>
                    </a:ext>
                  </a:extLst>
                </a:gridCol>
              </a:tblGrid>
              <a:tr h="426013">
                <a:tc gridSpan="2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36294359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72203068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67717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99726123"/>
                  </a:ext>
                </a:extLst>
              </a:tr>
            </a:tbl>
          </a:graphicData>
        </a:graphic>
      </p:graphicFrame>
      <p:sp>
        <p:nvSpPr>
          <p:cNvPr id="72" name="CuadroTexto 71">
            <a:extLst>
              <a:ext uri="{FF2B5EF4-FFF2-40B4-BE49-F238E27FC236}">
                <a16:creationId xmlns:a16="http://schemas.microsoft.com/office/drawing/2014/main" xmlns="" id="{6F8AD873-D04C-4977-8126-7B1C52E3B915}"/>
              </a:ext>
            </a:extLst>
          </p:cNvPr>
          <p:cNvSpPr txBox="1"/>
          <p:nvPr/>
        </p:nvSpPr>
        <p:spPr>
          <a:xfrm>
            <a:off x="7044062" y="4545192"/>
            <a:ext cx="15516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76 </a:t>
            </a:r>
            <a:r>
              <a:rPr lang="es-CL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  8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</a:p>
        </p:txBody>
      </p:sp>
      <p:sp>
        <p:nvSpPr>
          <p:cNvPr id="73" name="CuadroTexto 72">
            <a:extLst>
              <a:ext uri="{FF2B5EF4-FFF2-40B4-BE49-F238E27FC236}">
                <a16:creationId xmlns:a16="http://schemas.microsoft.com/office/drawing/2014/main" xmlns="" id="{64AC4EEE-98F4-470B-A366-A1A33AB18479}"/>
              </a:ext>
            </a:extLst>
          </p:cNvPr>
          <p:cNvSpPr txBox="1"/>
          <p:nvPr/>
        </p:nvSpPr>
        <p:spPr>
          <a:xfrm>
            <a:off x="6898132" y="4981321"/>
            <a:ext cx="6623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72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CuadroTexto 74">
            <a:extLst>
              <a:ext uri="{FF2B5EF4-FFF2-40B4-BE49-F238E27FC236}">
                <a16:creationId xmlns:a16="http://schemas.microsoft.com/office/drawing/2014/main" xmlns="" id="{DDAE3898-C11A-4C95-B56F-1BBFAC4726E6}"/>
              </a:ext>
            </a:extLst>
          </p:cNvPr>
          <p:cNvSpPr txBox="1"/>
          <p:nvPr/>
        </p:nvSpPr>
        <p:spPr>
          <a:xfrm>
            <a:off x="8003605" y="4966187"/>
            <a:ext cx="4342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CuadroTexto 76">
            <a:extLst>
              <a:ext uri="{FF2B5EF4-FFF2-40B4-BE49-F238E27FC236}">
                <a16:creationId xmlns:a16="http://schemas.microsoft.com/office/drawing/2014/main" xmlns="" id="{BABFCC57-E072-4FC2-A2E3-FFFEBFF4919D}"/>
              </a:ext>
            </a:extLst>
          </p:cNvPr>
          <p:cNvSpPr txBox="1"/>
          <p:nvPr/>
        </p:nvSpPr>
        <p:spPr>
          <a:xfrm>
            <a:off x="7929876" y="5831053"/>
            <a:ext cx="697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 9</a:t>
            </a:r>
          </a:p>
        </p:txBody>
      </p:sp>
      <p:sp>
        <p:nvSpPr>
          <p:cNvPr id="78" name="Rectángulo: esquinas redondeadas 37">
            <a:extLst>
              <a:ext uri="{FF2B5EF4-FFF2-40B4-BE49-F238E27FC236}">
                <a16:creationId xmlns:a16="http://schemas.microsoft.com/office/drawing/2014/main" xmlns="" id="{323BD0CD-F8BD-440E-B243-160BFD78CBD9}"/>
              </a:ext>
            </a:extLst>
          </p:cNvPr>
          <p:cNvSpPr/>
          <p:nvPr/>
        </p:nvSpPr>
        <p:spPr>
          <a:xfrm>
            <a:off x="6945639" y="5475380"/>
            <a:ext cx="522451" cy="372862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xmlns="" id="{F4056AF0-B3D2-4FC6-B02A-936EBC9FB3A0}"/>
              </a:ext>
            </a:extLst>
          </p:cNvPr>
          <p:cNvSpPr txBox="1"/>
          <p:nvPr/>
        </p:nvSpPr>
        <p:spPr>
          <a:xfrm>
            <a:off x="7034871" y="5421463"/>
            <a:ext cx="3862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0" name="Tabla 79">
            <a:extLst>
              <a:ext uri="{FF2B5EF4-FFF2-40B4-BE49-F238E27FC236}">
                <a16:creationId xmlns:a16="http://schemas.microsoft.com/office/drawing/2014/main" xmlns="" id="{77F01653-262E-4A46-9665-E34ACB6D0A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61008"/>
              </p:ext>
            </p:extLst>
          </p:nvPr>
        </p:nvGraphicFramePr>
        <p:xfrm>
          <a:off x="9259941" y="4545192"/>
          <a:ext cx="2371324" cy="1735239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185662">
                  <a:extLst>
                    <a:ext uri="{9D8B030D-6E8A-4147-A177-3AD203B41FA5}">
                      <a16:colId xmlns:a16="http://schemas.microsoft.com/office/drawing/2014/main" xmlns="" val="1633717771"/>
                    </a:ext>
                  </a:extLst>
                </a:gridCol>
                <a:gridCol w="1185662">
                  <a:extLst>
                    <a:ext uri="{9D8B030D-6E8A-4147-A177-3AD203B41FA5}">
                      <a16:colId xmlns:a16="http://schemas.microsoft.com/office/drawing/2014/main" xmlns="" val="2029077055"/>
                    </a:ext>
                  </a:extLst>
                </a:gridCol>
              </a:tblGrid>
              <a:tr h="426013">
                <a:tc gridSpan="2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36294359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72203068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67717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99726123"/>
                  </a:ext>
                </a:extLst>
              </a:tr>
            </a:tbl>
          </a:graphicData>
        </a:graphic>
      </p:graphicFrame>
      <p:sp>
        <p:nvSpPr>
          <p:cNvPr id="81" name="CuadroTexto 80">
            <a:extLst>
              <a:ext uri="{FF2B5EF4-FFF2-40B4-BE49-F238E27FC236}">
                <a16:creationId xmlns:a16="http://schemas.microsoft.com/office/drawing/2014/main" xmlns="" id="{6F8AD873-D04C-4977-8126-7B1C52E3B915}"/>
              </a:ext>
            </a:extLst>
          </p:cNvPr>
          <p:cNvSpPr txBox="1"/>
          <p:nvPr/>
        </p:nvSpPr>
        <p:spPr>
          <a:xfrm>
            <a:off x="9805761" y="4539325"/>
            <a:ext cx="15516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97 </a:t>
            </a:r>
            <a:r>
              <a:rPr lang="es-CL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  7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</a:p>
        </p:txBody>
      </p:sp>
      <p:sp>
        <p:nvSpPr>
          <p:cNvPr id="82" name="CuadroTexto 81">
            <a:extLst>
              <a:ext uri="{FF2B5EF4-FFF2-40B4-BE49-F238E27FC236}">
                <a16:creationId xmlns:a16="http://schemas.microsoft.com/office/drawing/2014/main" xmlns="" id="{64AC4EEE-98F4-470B-A366-A1A33AB18479}"/>
              </a:ext>
            </a:extLst>
          </p:cNvPr>
          <p:cNvSpPr txBox="1"/>
          <p:nvPr/>
        </p:nvSpPr>
        <p:spPr>
          <a:xfrm>
            <a:off x="9659831" y="4975454"/>
            <a:ext cx="6623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70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CuadroTexto 82">
            <a:extLst>
              <a:ext uri="{FF2B5EF4-FFF2-40B4-BE49-F238E27FC236}">
                <a16:creationId xmlns:a16="http://schemas.microsoft.com/office/drawing/2014/main" xmlns="" id="{D65B8899-EFF0-40FA-924B-36DB50285B9C}"/>
              </a:ext>
            </a:extLst>
          </p:cNvPr>
          <p:cNvSpPr txBox="1"/>
          <p:nvPr/>
        </p:nvSpPr>
        <p:spPr>
          <a:xfrm>
            <a:off x="9636329" y="5391808"/>
            <a:ext cx="603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CuadroTexto 83">
            <a:extLst>
              <a:ext uri="{FF2B5EF4-FFF2-40B4-BE49-F238E27FC236}">
                <a16:creationId xmlns:a16="http://schemas.microsoft.com/office/drawing/2014/main" xmlns="" id="{DDAE3898-C11A-4C95-B56F-1BBFAC4726E6}"/>
              </a:ext>
            </a:extLst>
          </p:cNvPr>
          <p:cNvSpPr txBox="1"/>
          <p:nvPr/>
        </p:nvSpPr>
        <p:spPr>
          <a:xfrm>
            <a:off x="10765304" y="4960320"/>
            <a:ext cx="571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CuadroTexto 84">
            <a:extLst>
              <a:ext uri="{FF2B5EF4-FFF2-40B4-BE49-F238E27FC236}">
                <a16:creationId xmlns:a16="http://schemas.microsoft.com/office/drawing/2014/main" xmlns="" id="{F4056AF0-B3D2-4FC6-B02A-936EBC9FB3A0}"/>
              </a:ext>
            </a:extLst>
          </p:cNvPr>
          <p:cNvSpPr txBox="1"/>
          <p:nvPr/>
        </p:nvSpPr>
        <p:spPr>
          <a:xfrm>
            <a:off x="10856608" y="5439387"/>
            <a:ext cx="3862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CuadroTexto 85">
            <a:extLst>
              <a:ext uri="{FF2B5EF4-FFF2-40B4-BE49-F238E27FC236}">
                <a16:creationId xmlns:a16="http://schemas.microsoft.com/office/drawing/2014/main" xmlns="" id="{BABFCC57-E072-4FC2-A2E3-FFFEBFF4919D}"/>
              </a:ext>
            </a:extLst>
          </p:cNvPr>
          <p:cNvSpPr txBox="1"/>
          <p:nvPr/>
        </p:nvSpPr>
        <p:spPr>
          <a:xfrm>
            <a:off x="10691575" y="5825186"/>
            <a:ext cx="697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Rectángulo: esquinas redondeadas 37">
            <a:extLst>
              <a:ext uri="{FF2B5EF4-FFF2-40B4-BE49-F238E27FC236}">
                <a16:creationId xmlns:a16="http://schemas.microsoft.com/office/drawing/2014/main" xmlns="" id="{323BD0CD-F8BD-440E-B243-160BFD78CBD9}"/>
              </a:ext>
            </a:extLst>
          </p:cNvPr>
          <p:cNvSpPr/>
          <p:nvPr/>
        </p:nvSpPr>
        <p:spPr>
          <a:xfrm>
            <a:off x="9729795" y="5855013"/>
            <a:ext cx="522451" cy="372862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8" name="CuadroTexto 87">
            <a:extLst>
              <a:ext uri="{FF2B5EF4-FFF2-40B4-BE49-F238E27FC236}">
                <a16:creationId xmlns:a16="http://schemas.microsoft.com/office/drawing/2014/main" xmlns="" id="{F4056AF0-B3D2-4FC6-B02A-936EBC9FB3A0}"/>
              </a:ext>
            </a:extLst>
          </p:cNvPr>
          <p:cNvSpPr txBox="1"/>
          <p:nvPr/>
        </p:nvSpPr>
        <p:spPr>
          <a:xfrm>
            <a:off x="9810702" y="5826202"/>
            <a:ext cx="3862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CuadroTexto 88">
            <a:extLst>
              <a:ext uri="{FF2B5EF4-FFF2-40B4-BE49-F238E27FC236}">
                <a16:creationId xmlns:a16="http://schemas.microsoft.com/office/drawing/2014/main" xmlns="" id="{F4056AF0-B3D2-4FC6-B02A-936EBC9FB3A0}"/>
              </a:ext>
            </a:extLst>
          </p:cNvPr>
          <p:cNvSpPr txBox="1"/>
          <p:nvPr/>
        </p:nvSpPr>
        <p:spPr>
          <a:xfrm>
            <a:off x="4259953" y="5853473"/>
            <a:ext cx="3862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8" name="Picture 4" descr="Botón de pausa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895" r="-2281" b="5946"/>
          <a:stretch/>
        </p:blipFill>
        <p:spPr bwMode="auto">
          <a:xfrm>
            <a:off x="3553864" y="3572909"/>
            <a:ext cx="880860" cy="812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6" descr="Free Red Play Button Png, Download Free Clip Art, Free Clip Art on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7125" y="3489841"/>
            <a:ext cx="978450" cy="97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7233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7" grpId="0"/>
      <p:bldP spid="28" grpId="0"/>
      <p:bldP spid="29" grpId="0"/>
      <p:bldP spid="30" grpId="0"/>
      <p:bldP spid="31" grpId="0"/>
      <p:bldP spid="32" grpId="0" animBg="1"/>
      <p:bldP spid="33" grpId="0" animBg="1"/>
      <p:bldP spid="34" grpId="0" animBg="1"/>
      <p:bldP spid="35" grpId="0"/>
      <p:bldP spid="37" grpId="0" animBg="1"/>
      <p:bldP spid="38" grpId="0" animBg="1"/>
      <p:bldP spid="39" grpId="0" animBg="1"/>
      <p:bldP spid="41" grpId="0" animBg="1"/>
      <p:bldP spid="42" grpId="0"/>
      <p:bldP spid="43" grpId="0" animBg="1"/>
      <p:bldP spid="44" grpId="0" animBg="1"/>
      <p:bldP spid="45" grpId="0" animBg="1"/>
      <p:bldP spid="46" grpId="0"/>
      <p:bldP spid="47" grpId="0"/>
      <p:bldP spid="49" grpId="0"/>
      <p:bldP spid="50" grpId="0"/>
      <p:bldP spid="51" grpId="0"/>
      <p:bldP spid="52" grpId="0"/>
      <p:bldP spid="53" grpId="0"/>
      <p:bldP spid="57" grpId="0"/>
      <p:bldP spid="59" grpId="0" animBg="1"/>
      <p:bldP spid="61" grpId="0"/>
      <p:bldP spid="63" grpId="0"/>
      <p:bldP spid="64" grpId="0"/>
      <p:bldP spid="65" grpId="0"/>
      <p:bldP spid="66" grpId="0"/>
      <p:bldP spid="67" grpId="0"/>
      <p:bldP spid="68" grpId="0"/>
      <p:bldP spid="69" grpId="0" animBg="1"/>
      <p:bldP spid="72" grpId="0"/>
      <p:bldP spid="73" grpId="0"/>
      <p:bldP spid="75" grpId="0"/>
      <p:bldP spid="77" grpId="0"/>
      <p:bldP spid="78" grpId="0" animBg="1"/>
      <p:bldP spid="79" grpId="0"/>
      <p:bldP spid="81" grpId="0"/>
      <p:bldP spid="82" grpId="0"/>
      <p:bldP spid="83" grpId="0"/>
      <p:bldP spid="84" grpId="0"/>
      <p:bldP spid="85" grpId="0"/>
      <p:bldP spid="86" grpId="0"/>
      <p:bldP spid="87" grpId="0" animBg="1"/>
      <p:bldP spid="88" grpId="0"/>
      <p:bldP spid="8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408350" y="2511380"/>
            <a:ext cx="75598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Resolver problemas multiplicativos 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que impliquen 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divisiones, 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usando como técnica de resolución, la descomposición de dividendo en forma eficiente.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951149" y="4314424"/>
            <a:ext cx="84742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trabajo ordenado y metódico te ayudará a comprender.</a:t>
            </a:r>
            <a:endParaRPr lang="es-ES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3696237" y="540912"/>
            <a:ext cx="4031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Problemas multiplicativos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355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696237" y="540912"/>
            <a:ext cx="4031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Problemas multiplicativos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978794" y="1002577"/>
            <a:ext cx="18030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Problema 1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978794" y="1553789"/>
            <a:ext cx="959476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Kiara es la presidenta del Quinto año A y para el día del niño ha organizado la entrega de bolsas con chocolates. Tiene que preparar 30 bolsas. Ella sabe que debe colocar 7 chocolates en cada bolsa. Si el curso compró 16 bolsas con 12 chocolates en cada una de ellas. ¿Podrá completar las 30 bolsas? ¿Por qué?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068947" y="4046766"/>
            <a:ext cx="901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Paso 1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559890" y="4806240"/>
            <a:ext cx="510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¿Qué es lo primero que debemos determinar?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40A21B3A-D7BC-44B5-9543-091B55CEEF5D}"/>
              </a:ext>
            </a:extLst>
          </p:cNvPr>
          <p:cNvSpPr/>
          <p:nvPr/>
        </p:nvSpPr>
        <p:spPr>
          <a:xfrm>
            <a:off x="5913601" y="4754598"/>
            <a:ext cx="1352550" cy="31432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xmlns="" id="{DA71E8E6-A17F-4B5B-A652-A6AD1075B386}"/>
              </a:ext>
            </a:extLst>
          </p:cNvPr>
          <p:cNvSpPr/>
          <p:nvPr/>
        </p:nvSpPr>
        <p:spPr>
          <a:xfrm>
            <a:off x="7611691" y="4753131"/>
            <a:ext cx="1352550" cy="31432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xmlns="" id="{A24C25E0-D883-4B60-AAD0-2D2CCE4616D3}"/>
              </a:ext>
            </a:extLst>
          </p:cNvPr>
          <p:cNvSpPr/>
          <p:nvPr/>
        </p:nvSpPr>
        <p:spPr>
          <a:xfrm>
            <a:off x="9399216" y="4748686"/>
            <a:ext cx="1352550" cy="31432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10" name="Cuadro de texto 239">
            <a:extLst>
              <a:ext uri="{FF2B5EF4-FFF2-40B4-BE49-F238E27FC236}">
                <a16:creationId xmlns:a16="http://schemas.microsoft.com/office/drawing/2014/main" xmlns="" id="{7DC31484-DE1E-443F-A290-BBD3ABDED6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9904" y="4752781"/>
            <a:ext cx="252412" cy="238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Cuadro de texto 240">
            <a:extLst>
              <a:ext uri="{FF2B5EF4-FFF2-40B4-BE49-F238E27FC236}">
                <a16:creationId xmlns:a16="http://schemas.microsoft.com/office/drawing/2014/main" xmlns="" id="{5AD709B0-F126-49F3-8B17-9CF8084B5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55522" y="4786338"/>
            <a:ext cx="252413" cy="238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Flecha: a la derecha 47">
            <a:extLst>
              <a:ext uri="{FF2B5EF4-FFF2-40B4-BE49-F238E27FC236}">
                <a16:creationId xmlns:a16="http://schemas.microsoft.com/office/drawing/2014/main" xmlns="" id="{2751D5FA-D0B5-4824-B026-1D8218D68918}"/>
              </a:ext>
            </a:extLst>
          </p:cNvPr>
          <p:cNvSpPr/>
          <p:nvPr/>
        </p:nvSpPr>
        <p:spPr>
          <a:xfrm rot="5400000">
            <a:off x="6422019" y="5161753"/>
            <a:ext cx="191770" cy="133985"/>
          </a:xfrm>
          <a:prstGeom prst="right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13" name="Flecha: a la derecha 48">
            <a:extLst>
              <a:ext uri="{FF2B5EF4-FFF2-40B4-BE49-F238E27FC236}">
                <a16:creationId xmlns:a16="http://schemas.microsoft.com/office/drawing/2014/main" xmlns="" id="{CE7FAE87-6CE5-4725-9CA4-38E5F5C56220}"/>
              </a:ext>
            </a:extLst>
          </p:cNvPr>
          <p:cNvSpPr/>
          <p:nvPr/>
        </p:nvSpPr>
        <p:spPr>
          <a:xfrm rot="5400000">
            <a:off x="8226689" y="5158578"/>
            <a:ext cx="191770" cy="133985"/>
          </a:xfrm>
          <a:prstGeom prst="right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14" name="Flecha: a la derecha 49">
            <a:extLst>
              <a:ext uri="{FF2B5EF4-FFF2-40B4-BE49-F238E27FC236}">
                <a16:creationId xmlns:a16="http://schemas.microsoft.com/office/drawing/2014/main" xmlns="" id="{C97EA9CB-3795-4529-A262-9350705B7264}"/>
              </a:ext>
            </a:extLst>
          </p:cNvPr>
          <p:cNvSpPr/>
          <p:nvPr/>
        </p:nvSpPr>
        <p:spPr>
          <a:xfrm rot="5400000">
            <a:off x="9959604" y="5159213"/>
            <a:ext cx="191770" cy="133985"/>
          </a:xfrm>
          <a:prstGeom prst="right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15" name="Cuadro de texto 245">
            <a:extLst>
              <a:ext uri="{FF2B5EF4-FFF2-40B4-BE49-F238E27FC236}">
                <a16:creationId xmlns:a16="http://schemas.microsoft.com/office/drawing/2014/main" xmlns="" id="{43432850-5C26-4117-93A6-A9F33FD430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9576" y="4251314"/>
            <a:ext cx="1157184" cy="27382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N° de grupos</a:t>
            </a:r>
            <a:endParaRPr kumimoji="0" lang="es-CL" altLang="es-CL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Cuadro de texto 246">
            <a:extLst>
              <a:ext uri="{FF2B5EF4-FFF2-40B4-BE49-F238E27FC236}">
                <a16:creationId xmlns:a16="http://schemas.microsoft.com/office/drawing/2014/main" xmlns="" id="{26ACF296-6E1C-4DF2-9CC1-1190CB07B3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72091" y="4192744"/>
            <a:ext cx="1604962" cy="433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N° de elementos en cada grupo</a:t>
            </a:r>
            <a:endParaRPr kumimoji="0" lang="es-CL" altLang="es-CL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Cuadro de texto 247">
            <a:extLst>
              <a:ext uri="{FF2B5EF4-FFF2-40B4-BE49-F238E27FC236}">
                <a16:creationId xmlns:a16="http://schemas.microsoft.com/office/drawing/2014/main" xmlns="" id="{6FEA89B8-A3FE-4228-826C-C03AF1C5FC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19365" y="4190581"/>
            <a:ext cx="1604962" cy="23166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Total, de elementos</a:t>
            </a:r>
            <a:endParaRPr kumimoji="0" lang="es-CL" altLang="es-CL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Cerrar llave 17">
            <a:extLst>
              <a:ext uri="{FF2B5EF4-FFF2-40B4-BE49-F238E27FC236}">
                <a16:creationId xmlns:a16="http://schemas.microsoft.com/office/drawing/2014/main" xmlns="" id="{84F52359-5856-4D64-BBB3-393311B77C91}"/>
              </a:ext>
            </a:extLst>
          </p:cNvPr>
          <p:cNvSpPr/>
          <p:nvPr/>
        </p:nvSpPr>
        <p:spPr>
          <a:xfrm rot="16200000">
            <a:off x="6477263" y="4106383"/>
            <a:ext cx="114300" cy="1152525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19" name="Cerrar llave 18">
            <a:extLst>
              <a:ext uri="{FF2B5EF4-FFF2-40B4-BE49-F238E27FC236}">
                <a16:creationId xmlns:a16="http://schemas.microsoft.com/office/drawing/2014/main" xmlns="" id="{CCCB3E85-6D50-4641-92AD-1D5F9D9FFC4A}"/>
              </a:ext>
            </a:extLst>
          </p:cNvPr>
          <p:cNvSpPr/>
          <p:nvPr/>
        </p:nvSpPr>
        <p:spPr>
          <a:xfrm rot="16200000">
            <a:off x="8230816" y="4119482"/>
            <a:ext cx="114300" cy="1152525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20" name="Cerrar llave 19">
            <a:extLst>
              <a:ext uri="{FF2B5EF4-FFF2-40B4-BE49-F238E27FC236}">
                <a16:creationId xmlns:a16="http://schemas.microsoft.com/office/drawing/2014/main" xmlns="" id="{0714F454-1E7E-44C1-AF44-F274C8E9C5AD}"/>
              </a:ext>
            </a:extLst>
          </p:cNvPr>
          <p:cNvSpPr/>
          <p:nvPr/>
        </p:nvSpPr>
        <p:spPr>
          <a:xfrm rot="16200000">
            <a:off x="10037073" y="4081620"/>
            <a:ext cx="114300" cy="1152525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xmlns="" id="{A43DB020-0553-4B20-9557-55FB66F9E529}"/>
              </a:ext>
            </a:extLst>
          </p:cNvPr>
          <p:cNvSpPr txBox="1"/>
          <p:nvPr/>
        </p:nvSpPr>
        <p:spPr>
          <a:xfrm>
            <a:off x="6187430" y="5450646"/>
            <a:ext cx="89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Bolsas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xmlns="" id="{4DFC53DE-1C90-458B-9710-0B7C71DD79A6}"/>
              </a:ext>
            </a:extLst>
          </p:cNvPr>
          <p:cNvSpPr txBox="1"/>
          <p:nvPr/>
        </p:nvSpPr>
        <p:spPr>
          <a:xfrm>
            <a:off x="7321733" y="5333123"/>
            <a:ext cx="1932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N° de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chocolates en cada bolsa.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xmlns="" id="{4DC9C0DA-D0B4-4539-9FE2-70E6D7B94322}"/>
              </a:ext>
            </a:extLst>
          </p:cNvPr>
          <p:cNvSpPr txBox="1"/>
          <p:nvPr/>
        </p:nvSpPr>
        <p:spPr>
          <a:xfrm>
            <a:off x="9208185" y="5362333"/>
            <a:ext cx="2204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Total de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chocolates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xmlns="" id="{233E785C-280E-48F7-A80E-4009FD50C1B7}"/>
              </a:ext>
            </a:extLst>
          </p:cNvPr>
          <p:cNvSpPr txBox="1"/>
          <p:nvPr/>
        </p:nvSpPr>
        <p:spPr>
          <a:xfrm>
            <a:off x="6342912" y="4731144"/>
            <a:ext cx="483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xmlns="" id="{F0E23C68-EDF8-476F-A3C5-653074919D38}"/>
              </a:ext>
            </a:extLst>
          </p:cNvPr>
          <p:cNvSpPr txBox="1"/>
          <p:nvPr/>
        </p:nvSpPr>
        <p:spPr>
          <a:xfrm>
            <a:off x="8047054" y="4748686"/>
            <a:ext cx="481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xmlns="" id="{6627B084-BFC7-4AE2-B316-0BEFC33067FA}"/>
              </a:ext>
            </a:extLst>
          </p:cNvPr>
          <p:cNvSpPr txBox="1"/>
          <p:nvPr/>
        </p:nvSpPr>
        <p:spPr>
          <a:xfrm>
            <a:off x="9821927" y="4727334"/>
            <a:ext cx="4885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¿?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490450" y="5385085"/>
            <a:ext cx="5843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¿Con qué operación resuelve esta parte del problema?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490450" y="6058187"/>
            <a:ext cx="5696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¿Qué estamos buscando en esta parte del problema?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441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677282" y="308005"/>
            <a:ext cx="4031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Problemas multiplicativos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965915" y="1144245"/>
            <a:ext cx="3271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Técnica de resolución.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F61E9B5A-79C8-4101-8642-3BE2130D48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595474"/>
              </p:ext>
            </p:extLst>
          </p:nvPr>
        </p:nvGraphicFramePr>
        <p:xfrm>
          <a:off x="4059473" y="1784816"/>
          <a:ext cx="3165492" cy="279736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791373">
                  <a:extLst>
                    <a:ext uri="{9D8B030D-6E8A-4147-A177-3AD203B41FA5}">
                      <a16:colId xmlns:a16="http://schemas.microsoft.com/office/drawing/2014/main" xmlns="" val="1633717771"/>
                    </a:ext>
                  </a:extLst>
                </a:gridCol>
                <a:gridCol w="791373">
                  <a:extLst>
                    <a:ext uri="{9D8B030D-6E8A-4147-A177-3AD203B41FA5}">
                      <a16:colId xmlns:a16="http://schemas.microsoft.com/office/drawing/2014/main" xmlns="" val="2029077055"/>
                    </a:ext>
                  </a:extLst>
                </a:gridCol>
                <a:gridCol w="791373"/>
                <a:gridCol w="791373"/>
              </a:tblGrid>
              <a:tr h="551399">
                <a:tc gridSpan="4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36294359"/>
                  </a:ext>
                </a:extLst>
              </a:tr>
              <a:tr h="591764">
                <a:tc>
                  <a:txBody>
                    <a:bodyPr/>
                    <a:lstStyle/>
                    <a:p>
                      <a:pPr algn="ctr"/>
                      <a:r>
                        <a:rPr kumimoji="0" lang="es-CL" altLang="es-CL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•</a:t>
                      </a:r>
                      <a:endParaRPr lang="es-C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72203068"/>
                  </a:ext>
                </a:extLst>
              </a:tr>
              <a:tr h="551399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67717"/>
                  </a:ext>
                </a:extLst>
              </a:tr>
              <a:tr h="551399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99726123"/>
                  </a:ext>
                </a:extLst>
              </a:tr>
              <a:tr h="551399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D11141A5-DFDE-4D12-97CA-34F1AD497B58}"/>
              </a:ext>
            </a:extLst>
          </p:cNvPr>
          <p:cNvSpPr txBox="1"/>
          <p:nvPr/>
        </p:nvSpPr>
        <p:spPr>
          <a:xfrm>
            <a:off x="4913472" y="1811170"/>
            <a:ext cx="15587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16 </a:t>
            </a:r>
            <a:r>
              <a:rPr kumimoji="0" lang="es-CL" altLang="es-C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r>
              <a:rPr lang="es-CL" altLang="es-CL" dirty="0" smtClean="0">
                <a:latin typeface="Arial" panose="020B0604020202020204" pitchFamily="34" charset="0"/>
              </a:rPr>
              <a:t>  </a:t>
            </a:r>
            <a:r>
              <a:rPr lang="es-CL" altLang="es-CL" sz="2400" dirty="0" smtClean="0">
                <a:latin typeface="Arial" panose="020B0604020202020204" pitchFamily="34" charset="0"/>
              </a:rPr>
              <a:t>12</a:t>
            </a:r>
            <a:r>
              <a:rPr lang="es-CL" altLang="es-CL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EFAB630D-356A-4704-A727-CE804D920CB6}"/>
              </a:ext>
            </a:extLst>
          </p:cNvPr>
          <p:cNvSpPr txBox="1"/>
          <p:nvPr/>
        </p:nvSpPr>
        <p:spPr>
          <a:xfrm>
            <a:off x="6472181" y="2949091"/>
            <a:ext cx="7162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120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2F4F3581-03FF-4EA8-AD23-4976DC675BD4}"/>
              </a:ext>
            </a:extLst>
          </p:cNvPr>
          <p:cNvSpPr txBox="1"/>
          <p:nvPr/>
        </p:nvSpPr>
        <p:spPr>
          <a:xfrm>
            <a:off x="4184757" y="2978580"/>
            <a:ext cx="603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AD87BA6F-9B22-4D91-BE94-B0D2A5C16901}"/>
              </a:ext>
            </a:extLst>
          </p:cNvPr>
          <p:cNvSpPr txBox="1"/>
          <p:nvPr/>
        </p:nvSpPr>
        <p:spPr>
          <a:xfrm>
            <a:off x="4896427" y="2949091"/>
            <a:ext cx="8153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A50C80B3-2F3A-4760-BD19-C756AFC654EC}"/>
              </a:ext>
            </a:extLst>
          </p:cNvPr>
          <p:cNvSpPr txBox="1"/>
          <p:nvPr/>
        </p:nvSpPr>
        <p:spPr>
          <a:xfrm>
            <a:off x="5806486" y="2351751"/>
            <a:ext cx="3862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errar llave 11">
            <a:extLst>
              <a:ext uri="{FF2B5EF4-FFF2-40B4-BE49-F238E27FC236}">
                <a16:creationId xmlns:a16="http://schemas.microsoft.com/office/drawing/2014/main" xmlns="" id="{2EA35DD9-17FF-42AC-947A-3588022A9993}"/>
              </a:ext>
            </a:extLst>
          </p:cNvPr>
          <p:cNvSpPr/>
          <p:nvPr/>
        </p:nvSpPr>
        <p:spPr>
          <a:xfrm>
            <a:off x="7282260" y="3528073"/>
            <a:ext cx="45719" cy="37286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C162C5A6-041B-44A1-B6F5-2D4A578484D7}"/>
              </a:ext>
            </a:extLst>
          </p:cNvPr>
          <p:cNvSpPr txBox="1"/>
          <p:nvPr/>
        </p:nvSpPr>
        <p:spPr>
          <a:xfrm>
            <a:off x="4913472" y="2351752"/>
            <a:ext cx="697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xmlns="" id="{5C5CB253-EAE8-4A34-BF58-DF755B5A9FAF}"/>
              </a:ext>
            </a:extLst>
          </p:cNvPr>
          <p:cNvSpPr txBox="1"/>
          <p:nvPr/>
        </p:nvSpPr>
        <p:spPr>
          <a:xfrm>
            <a:off x="4184757" y="3543004"/>
            <a:ext cx="603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errar llave 16">
            <a:extLst>
              <a:ext uri="{FF2B5EF4-FFF2-40B4-BE49-F238E27FC236}">
                <a16:creationId xmlns:a16="http://schemas.microsoft.com/office/drawing/2014/main" xmlns="" id="{E65F7153-C49D-4A53-9F35-2618BBBDBE60}"/>
              </a:ext>
            </a:extLst>
          </p:cNvPr>
          <p:cNvSpPr/>
          <p:nvPr/>
        </p:nvSpPr>
        <p:spPr>
          <a:xfrm>
            <a:off x="7292980" y="4117344"/>
            <a:ext cx="45719" cy="37286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9" name="Cerrar llave 18">
            <a:extLst>
              <a:ext uri="{FF2B5EF4-FFF2-40B4-BE49-F238E27FC236}">
                <a16:creationId xmlns:a16="http://schemas.microsoft.com/office/drawing/2014/main" xmlns="" id="{FBFD6EAE-6095-423B-B99B-5A8521BF6D12}"/>
              </a:ext>
            </a:extLst>
          </p:cNvPr>
          <p:cNvSpPr/>
          <p:nvPr/>
        </p:nvSpPr>
        <p:spPr>
          <a:xfrm rot="10800000">
            <a:off x="3950809" y="2999965"/>
            <a:ext cx="45719" cy="37286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2" name="Cerrar llave 21">
            <a:extLst>
              <a:ext uri="{FF2B5EF4-FFF2-40B4-BE49-F238E27FC236}">
                <a16:creationId xmlns:a16="http://schemas.microsoft.com/office/drawing/2014/main" xmlns="" id="{5F3E4A52-D328-48C2-88EB-B37FE1DA8B54}"/>
              </a:ext>
            </a:extLst>
          </p:cNvPr>
          <p:cNvSpPr/>
          <p:nvPr/>
        </p:nvSpPr>
        <p:spPr>
          <a:xfrm>
            <a:off x="7285779" y="3019931"/>
            <a:ext cx="45719" cy="37286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Cerrar llave 22">
            <a:extLst>
              <a:ext uri="{FF2B5EF4-FFF2-40B4-BE49-F238E27FC236}">
                <a16:creationId xmlns:a16="http://schemas.microsoft.com/office/drawing/2014/main" xmlns="" id="{3EA03863-39AE-41F6-A798-A7678D2A22A5}"/>
              </a:ext>
            </a:extLst>
          </p:cNvPr>
          <p:cNvSpPr/>
          <p:nvPr/>
        </p:nvSpPr>
        <p:spPr>
          <a:xfrm rot="10800000">
            <a:off x="3934174" y="3599745"/>
            <a:ext cx="45719" cy="37286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xmlns="" id="{2F4F3581-03FF-4EA8-AD23-4976DC675BD4}"/>
              </a:ext>
            </a:extLst>
          </p:cNvPr>
          <p:cNvSpPr txBox="1"/>
          <p:nvPr/>
        </p:nvSpPr>
        <p:spPr>
          <a:xfrm>
            <a:off x="4960417" y="3502646"/>
            <a:ext cx="603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xmlns="" id="{2F4F3581-03FF-4EA8-AD23-4976DC675BD4}"/>
              </a:ext>
            </a:extLst>
          </p:cNvPr>
          <p:cNvSpPr txBox="1"/>
          <p:nvPr/>
        </p:nvSpPr>
        <p:spPr>
          <a:xfrm>
            <a:off x="5704861" y="2989095"/>
            <a:ext cx="603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xmlns="" id="{2F4F3581-03FF-4EA8-AD23-4976DC675BD4}"/>
              </a:ext>
            </a:extLst>
          </p:cNvPr>
          <p:cNvSpPr txBox="1"/>
          <p:nvPr/>
        </p:nvSpPr>
        <p:spPr>
          <a:xfrm>
            <a:off x="5704860" y="3516026"/>
            <a:ext cx="603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xmlns="" id="{2F4F3581-03FF-4EA8-AD23-4976DC675BD4}"/>
              </a:ext>
            </a:extLst>
          </p:cNvPr>
          <p:cNvSpPr txBox="1"/>
          <p:nvPr/>
        </p:nvSpPr>
        <p:spPr>
          <a:xfrm>
            <a:off x="6516705" y="3489934"/>
            <a:ext cx="603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72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xmlns="" id="{2F4F3581-03FF-4EA8-AD23-4976DC675BD4}"/>
              </a:ext>
            </a:extLst>
          </p:cNvPr>
          <p:cNvSpPr txBox="1"/>
          <p:nvPr/>
        </p:nvSpPr>
        <p:spPr>
          <a:xfrm>
            <a:off x="6381946" y="4072944"/>
            <a:ext cx="843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192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Conector recto de flecha 29"/>
          <p:cNvCxnSpPr/>
          <p:nvPr/>
        </p:nvCxnSpPr>
        <p:spPr>
          <a:xfrm flipH="1">
            <a:off x="4603420" y="2611681"/>
            <a:ext cx="643943" cy="50227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de flecha 40"/>
          <p:cNvCxnSpPr/>
          <p:nvPr/>
        </p:nvCxnSpPr>
        <p:spPr>
          <a:xfrm>
            <a:off x="4667062" y="3219927"/>
            <a:ext cx="407677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de flecha 41"/>
          <p:cNvCxnSpPr/>
          <p:nvPr/>
        </p:nvCxnSpPr>
        <p:spPr>
          <a:xfrm flipH="1">
            <a:off x="4461683" y="2663798"/>
            <a:ext cx="763565" cy="99332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de flecha 43"/>
          <p:cNvCxnSpPr/>
          <p:nvPr/>
        </p:nvCxnSpPr>
        <p:spPr>
          <a:xfrm>
            <a:off x="4679845" y="3757799"/>
            <a:ext cx="407677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de flecha 44"/>
          <p:cNvCxnSpPr/>
          <p:nvPr/>
        </p:nvCxnSpPr>
        <p:spPr>
          <a:xfrm flipH="1">
            <a:off x="4537506" y="2533023"/>
            <a:ext cx="1326859" cy="1279633"/>
          </a:xfrm>
          <a:prstGeom prst="straightConnector1">
            <a:avLst/>
          </a:prstGeom>
          <a:ln w="285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de flecha 46"/>
          <p:cNvCxnSpPr/>
          <p:nvPr/>
        </p:nvCxnSpPr>
        <p:spPr>
          <a:xfrm flipV="1">
            <a:off x="4560818" y="3890547"/>
            <a:ext cx="1303547" cy="20779"/>
          </a:xfrm>
          <a:prstGeom prst="straightConnector1">
            <a:avLst/>
          </a:prstGeom>
          <a:ln w="285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de flecha 48"/>
          <p:cNvCxnSpPr/>
          <p:nvPr/>
        </p:nvCxnSpPr>
        <p:spPr>
          <a:xfrm flipH="1">
            <a:off x="4594280" y="2496257"/>
            <a:ext cx="1419386" cy="699200"/>
          </a:xfrm>
          <a:prstGeom prst="straightConnector1">
            <a:avLst/>
          </a:prstGeom>
          <a:ln w="285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de flecha 53"/>
          <p:cNvCxnSpPr/>
          <p:nvPr/>
        </p:nvCxnSpPr>
        <p:spPr>
          <a:xfrm flipV="1">
            <a:off x="4521658" y="3405418"/>
            <a:ext cx="1520584" cy="15459"/>
          </a:xfrm>
          <a:prstGeom prst="straightConnector1">
            <a:avLst/>
          </a:prstGeom>
          <a:ln w="285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Cuadro de texto 240">
            <a:extLst>
              <a:ext uri="{FF2B5EF4-FFF2-40B4-BE49-F238E27FC236}">
                <a16:creationId xmlns:a16="http://schemas.microsoft.com/office/drawing/2014/main" xmlns="" id="{746880F5-98A9-47A4-9873-23CDE951D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9768" y="3090349"/>
            <a:ext cx="252413" cy="23812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CL" altLang="es-CL" sz="14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kumimoji="0" lang="es-CL" altLang="es-C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Cuadro de texto 240">
            <a:extLst>
              <a:ext uri="{FF2B5EF4-FFF2-40B4-BE49-F238E27FC236}">
                <a16:creationId xmlns:a16="http://schemas.microsoft.com/office/drawing/2014/main" xmlns="" id="{746880F5-98A9-47A4-9873-23CDE951D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6438" y="3629666"/>
            <a:ext cx="252413" cy="23812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CL" altLang="es-CL" sz="14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kumimoji="0" lang="es-CL" altLang="es-C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Cuadro de texto 240">
            <a:extLst>
              <a:ext uri="{FF2B5EF4-FFF2-40B4-BE49-F238E27FC236}">
                <a16:creationId xmlns:a16="http://schemas.microsoft.com/office/drawing/2014/main" xmlns="" id="{746880F5-98A9-47A4-9873-23CDE951D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2126" y="3808756"/>
            <a:ext cx="252413" cy="23812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CL" altLang="es-CL" sz="14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kumimoji="0" lang="es-CL" altLang="es-C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CuadroTexto 59"/>
          <p:cNvSpPr txBox="1"/>
          <p:nvPr/>
        </p:nvSpPr>
        <p:spPr>
          <a:xfrm>
            <a:off x="7628755" y="2982648"/>
            <a:ext cx="2506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Chocolates en 10 bolsas</a:t>
            </a:r>
            <a:endParaRPr lang="es-ES" dirty="0"/>
          </a:p>
        </p:txBody>
      </p:sp>
      <p:sp>
        <p:nvSpPr>
          <p:cNvPr id="61" name="CuadroTexto 60"/>
          <p:cNvSpPr txBox="1"/>
          <p:nvPr/>
        </p:nvSpPr>
        <p:spPr>
          <a:xfrm>
            <a:off x="7647876" y="3558486"/>
            <a:ext cx="2506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Chocolates en 6 bolsas</a:t>
            </a:r>
            <a:endParaRPr lang="es-ES" dirty="0"/>
          </a:p>
        </p:txBody>
      </p:sp>
      <p:sp>
        <p:nvSpPr>
          <p:cNvPr id="62" name="CuadroTexto 61"/>
          <p:cNvSpPr txBox="1"/>
          <p:nvPr/>
        </p:nvSpPr>
        <p:spPr>
          <a:xfrm>
            <a:off x="7647876" y="4120875"/>
            <a:ext cx="2217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Total, de chocolates.</a:t>
            </a:r>
            <a:endParaRPr lang="es-ES" dirty="0"/>
          </a:p>
        </p:txBody>
      </p:sp>
      <p:sp>
        <p:nvSpPr>
          <p:cNvPr id="63" name="CuadroTexto 62"/>
          <p:cNvSpPr txBox="1"/>
          <p:nvPr/>
        </p:nvSpPr>
        <p:spPr>
          <a:xfrm>
            <a:off x="2949037" y="3023462"/>
            <a:ext cx="780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Bolsas</a:t>
            </a:r>
            <a:endParaRPr lang="es-ES" dirty="0"/>
          </a:p>
        </p:txBody>
      </p:sp>
      <p:sp>
        <p:nvSpPr>
          <p:cNvPr id="64" name="CuadroTexto 63"/>
          <p:cNvSpPr txBox="1"/>
          <p:nvPr/>
        </p:nvSpPr>
        <p:spPr>
          <a:xfrm>
            <a:off x="2946725" y="3624090"/>
            <a:ext cx="780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Bolsas</a:t>
            </a:r>
            <a:endParaRPr lang="es-ES" dirty="0"/>
          </a:p>
        </p:txBody>
      </p:sp>
      <p:sp>
        <p:nvSpPr>
          <p:cNvPr id="65" name="CuadroTexto 64"/>
          <p:cNvSpPr txBox="1"/>
          <p:nvPr/>
        </p:nvSpPr>
        <p:spPr>
          <a:xfrm>
            <a:off x="3569759" y="5283759"/>
            <a:ext cx="42863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 total hay 192 chocolates.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" name="Picture 4" descr="Botón de pausa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895" r="-2281" b="5946"/>
          <a:stretch/>
        </p:blipFill>
        <p:spPr bwMode="auto">
          <a:xfrm>
            <a:off x="965915" y="1811170"/>
            <a:ext cx="880860" cy="812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6" descr="Free Red Play Button Png, Download Free Clip Art, Free Clip Art on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6344" y="1786484"/>
            <a:ext cx="978450" cy="97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1384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  <p:bldP spid="10" grpId="0"/>
      <p:bldP spid="11" grpId="0"/>
      <p:bldP spid="12" grpId="0" animBg="1"/>
      <p:bldP spid="15" grpId="0"/>
      <p:bldP spid="16" grpId="0"/>
      <p:bldP spid="17" grpId="0" animBg="1"/>
      <p:bldP spid="19" grpId="0" animBg="1"/>
      <p:bldP spid="22" grpId="0" animBg="1"/>
      <p:bldP spid="23" grpId="0" animBg="1"/>
      <p:bldP spid="24" grpId="0"/>
      <p:bldP spid="25" grpId="0"/>
      <p:bldP spid="26" grpId="0"/>
      <p:bldP spid="27" grpId="0"/>
      <p:bldP spid="28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40A21B3A-D7BC-44B5-9543-091B55CEEF5D}"/>
              </a:ext>
            </a:extLst>
          </p:cNvPr>
          <p:cNvSpPr/>
          <p:nvPr/>
        </p:nvSpPr>
        <p:spPr>
          <a:xfrm>
            <a:off x="6198220" y="4027926"/>
            <a:ext cx="1352550" cy="31432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DA71E8E6-A17F-4B5B-A652-A6AD1075B386}"/>
              </a:ext>
            </a:extLst>
          </p:cNvPr>
          <p:cNvSpPr/>
          <p:nvPr/>
        </p:nvSpPr>
        <p:spPr>
          <a:xfrm>
            <a:off x="7947010" y="4027291"/>
            <a:ext cx="1352550" cy="31432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A24C25E0-D883-4B60-AAD0-2D2CCE4616D3}"/>
              </a:ext>
            </a:extLst>
          </p:cNvPr>
          <p:cNvSpPr/>
          <p:nvPr/>
        </p:nvSpPr>
        <p:spPr>
          <a:xfrm>
            <a:off x="9734535" y="4022846"/>
            <a:ext cx="1352550" cy="31432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5" name="Cuadro de texto 239">
            <a:extLst>
              <a:ext uri="{FF2B5EF4-FFF2-40B4-BE49-F238E27FC236}">
                <a16:creationId xmlns:a16="http://schemas.microsoft.com/office/drawing/2014/main" xmlns="" id="{7DC31484-DE1E-443F-A290-BBD3ABDED6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5223" y="4026941"/>
            <a:ext cx="252412" cy="238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Cuadro de texto 240">
            <a:extLst>
              <a:ext uri="{FF2B5EF4-FFF2-40B4-BE49-F238E27FC236}">
                <a16:creationId xmlns:a16="http://schemas.microsoft.com/office/drawing/2014/main" xmlns="" id="{5AD709B0-F126-49F3-8B17-9CF8084B5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90841" y="4060498"/>
            <a:ext cx="252413" cy="238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Flecha: a la derecha 47">
            <a:extLst>
              <a:ext uri="{FF2B5EF4-FFF2-40B4-BE49-F238E27FC236}">
                <a16:creationId xmlns:a16="http://schemas.microsoft.com/office/drawing/2014/main" xmlns="" id="{2751D5FA-D0B5-4824-B026-1D8218D68918}"/>
              </a:ext>
            </a:extLst>
          </p:cNvPr>
          <p:cNvSpPr/>
          <p:nvPr/>
        </p:nvSpPr>
        <p:spPr>
          <a:xfrm rot="5400000">
            <a:off x="6757338" y="4435913"/>
            <a:ext cx="191770" cy="133985"/>
          </a:xfrm>
          <a:prstGeom prst="right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8" name="Flecha: a la derecha 48">
            <a:extLst>
              <a:ext uri="{FF2B5EF4-FFF2-40B4-BE49-F238E27FC236}">
                <a16:creationId xmlns:a16="http://schemas.microsoft.com/office/drawing/2014/main" xmlns="" id="{CE7FAE87-6CE5-4725-9CA4-38E5F5C56220}"/>
              </a:ext>
            </a:extLst>
          </p:cNvPr>
          <p:cNvSpPr/>
          <p:nvPr/>
        </p:nvSpPr>
        <p:spPr>
          <a:xfrm rot="5400000">
            <a:off x="8562008" y="4432738"/>
            <a:ext cx="191770" cy="133985"/>
          </a:xfrm>
          <a:prstGeom prst="right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9" name="Flecha: a la derecha 49">
            <a:extLst>
              <a:ext uri="{FF2B5EF4-FFF2-40B4-BE49-F238E27FC236}">
                <a16:creationId xmlns:a16="http://schemas.microsoft.com/office/drawing/2014/main" xmlns="" id="{C97EA9CB-3795-4529-A262-9350705B7264}"/>
              </a:ext>
            </a:extLst>
          </p:cNvPr>
          <p:cNvSpPr/>
          <p:nvPr/>
        </p:nvSpPr>
        <p:spPr>
          <a:xfrm rot="5400000">
            <a:off x="10294923" y="4433373"/>
            <a:ext cx="191770" cy="133985"/>
          </a:xfrm>
          <a:prstGeom prst="right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10" name="Cuadro de texto 245">
            <a:extLst>
              <a:ext uri="{FF2B5EF4-FFF2-40B4-BE49-F238E27FC236}">
                <a16:creationId xmlns:a16="http://schemas.microsoft.com/office/drawing/2014/main" xmlns="" id="{43432850-5C26-4117-93A6-A9F33FD430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4895" y="3525474"/>
            <a:ext cx="1157184" cy="27382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N° de grupos</a:t>
            </a:r>
            <a:endParaRPr kumimoji="0" lang="es-CL" altLang="es-CL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Cuadro de texto 246">
            <a:extLst>
              <a:ext uri="{FF2B5EF4-FFF2-40B4-BE49-F238E27FC236}">
                <a16:creationId xmlns:a16="http://schemas.microsoft.com/office/drawing/2014/main" xmlns="" id="{26ACF296-6E1C-4DF2-9CC1-1190CB07B3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7410" y="3466904"/>
            <a:ext cx="1604962" cy="4333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N° de elementos en cada grupo</a:t>
            </a:r>
            <a:endParaRPr kumimoji="0" lang="es-CL" altLang="es-CL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Cuadro de texto 247">
            <a:extLst>
              <a:ext uri="{FF2B5EF4-FFF2-40B4-BE49-F238E27FC236}">
                <a16:creationId xmlns:a16="http://schemas.microsoft.com/office/drawing/2014/main" xmlns="" id="{6FEA89B8-A3FE-4228-826C-C03AF1C5FC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54684" y="3464741"/>
            <a:ext cx="1604962" cy="23166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Total, de elementos</a:t>
            </a:r>
            <a:endParaRPr kumimoji="0" lang="es-CL" altLang="es-CL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Cerrar llave 12">
            <a:extLst>
              <a:ext uri="{FF2B5EF4-FFF2-40B4-BE49-F238E27FC236}">
                <a16:creationId xmlns:a16="http://schemas.microsoft.com/office/drawing/2014/main" xmlns="" id="{84F52359-5856-4D64-BBB3-393311B77C91}"/>
              </a:ext>
            </a:extLst>
          </p:cNvPr>
          <p:cNvSpPr/>
          <p:nvPr/>
        </p:nvSpPr>
        <p:spPr>
          <a:xfrm rot="16200000">
            <a:off x="6812582" y="3380543"/>
            <a:ext cx="114300" cy="1152525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14" name="Cerrar llave 13">
            <a:extLst>
              <a:ext uri="{FF2B5EF4-FFF2-40B4-BE49-F238E27FC236}">
                <a16:creationId xmlns:a16="http://schemas.microsoft.com/office/drawing/2014/main" xmlns="" id="{CCCB3E85-6D50-4641-92AD-1D5F9D9FFC4A}"/>
              </a:ext>
            </a:extLst>
          </p:cNvPr>
          <p:cNvSpPr/>
          <p:nvPr/>
        </p:nvSpPr>
        <p:spPr>
          <a:xfrm rot="16200000">
            <a:off x="8566135" y="3393642"/>
            <a:ext cx="114300" cy="1152525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15" name="Cerrar llave 14">
            <a:extLst>
              <a:ext uri="{FF2B5EF4-FFF2-40B4-BE49-F238E27FC236}">
                <a16:creationId xmlns:a16="http://schemas.microsoft.com/office/drawing/2014/main" xmlns="" id="{0714F454-1E7E-44C1-AF44-F274C8E9C5AD}"/>
              </a:ext>
            </a:extLst>
          </p:cNvPr>
          <p:cNvSpPr/>
          <p:nvPr/>
        </p:nvSpPr>
        <p:spPr>
          <a:xfrm rot="16200000">
            <a:off x="10372392" y="3355780"/>
            <a:ext cx="114300" cy="1152525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xmlns="" id="{A43DB020-0553-4B20-9557-55FB66F9E529}"/>
              </a:ext>
            </a:extLst>
          </p:cNvPr>
          <p:cNvSpPr txBox="1"/>
          <p:nvPr/>
        </p:nvSpPr>
        <p:spPr>
          <a:xfrm>
            <a:off x="6522749" y="4724806"/>
            <a:ext cx="89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Bolsas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xmlns="" id="{4DFC53DE-1C90-458B-9710-0B7C71DD79A6}"/>
              </a:ext>
            </a:extLst>
          </p:cNvPr>
          <p:cNvSpPr txBox="1"/>
          <p:nvPr/>
        </p:nvSpPr>
        <p:spPr>
          <a:xfrm>
            <a:off x="7657052" y="4607283"/>
            <a:ext cx="1932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N° de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chocolates en cada bolsa.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xmlns="" id="{4DC9C0DA-D0B4-4539-9FE2-70E6D7B94322}"/>
              </a:ext>
            </a:extLst>
          </p:cNvPr>
          <p:cNvSpPr txBox="1"/>
          <p:nvPr/>
        </p:nvSpPr>
        <p:spPr>
          <a:xfrm>
            <a:off x="9543504" y="4636493"/>
            <a:ext cx="22046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Total de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chocolates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xmlns="" id="{233E785C-280E-48F7-A80E-4009FD50C1B7}"/>
              </a:ext>
            </a:extLst>
          </p:cNvPr>
          <p:cNvSpPr txBox="1"/>
          <p:nvPr/>
        </p:nvSpPr>
        <p:spPr>
          <a:xfrm>
            <a:off x="6678231" y="4005304"/>
            <a:ext cx="483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¿?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xmlns="" id="{F0E23C68-EDF8-476F-A3C5-653074919D38}"/>
              </a:ext>
            </a:extLst>
          </p:cNvPr>
          <p:cNvSpPr txBox="1"/>
          <p:nvPr/>
        </p:nvSpPr>
        <p:spPr>
          <a:xfrm>
            <a:off x="8508468" y="4022846"/>
            <a:ext cx="481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xmlns="" id="{6627B084-BFC7-4AE2-B316-0BEFC33067FA}"/>
              </a:ext>
            </a:extLst>
          </p:cNvPr>
          <p:cNvSpPr txBox="1"/>
          <p:nvPr/>
        </p:nvSpPr>
        <p:spPr>
          <a:xfrm>
            <a:off x="10157246" y="4001494"/>
            <a:ext cx="778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192</a:t>
            </a:r>
            <a:endParaRPr lang="es-C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3677282" y="308005"/>
            <a:ext cx="4031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Problemas multiplicativos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746313" y="2959955"/>
            <a:ext cx="9015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Paso 2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5" name="Imagen 24"/>
          <p:cNvPicPr>
            <a:picLocks noChangeAspect="1"/>
          </p:cNvPicPr>
          <p:nvPr/>
        </p:nvPicPr>
        <p:blipFill rotWithShape="1">
          <a:blip r:embed="rId2"/>
          <a:srcRect l="28098" t="30037" r="17922" b="44411"/>
          <a:stretch/>
        </p:blipFill>
        <p:spPr>
          <a:xfrm>
            <a:off x="4438639" y="1030200"/>
            <a:ext cx="6063598" cy="1613794"/>
          </a:xfrm>
          <a:prstGeom prst="rect">
            <a:avLst/>
          </a:prstGeom>
        </p:spPr>
      </p:pic>
      <p:sp>
        <p:nvSpPr>
          <p:cNvPr id="26" name="CuadroTexto 25"/>
          <p:cNvSpPr txBox="1"/>
          <p:nvPr/>
        </p:nvSpPr>
        <p:spPr>
          <a:xfrm>
            <a:off x="746313" y="1717605"/>
            <a:ext cx="3119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Recordemos en problema 1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Flecha derecha 26"/>
          <p:cNvSpPr/>
          <p:nvPr/>
        </p:nvSpPr>
        <p:spPr>
          <a:xfrm>
            <a:off x="3832397" y="1774293"/>
            <a:ext cx="572831" cy="2498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CuadroTexto 30"/>
          <p:cNvSpPr txBox="1"/>
          <p:nvPr/>
        </p:nvSpPr>
        <p:spPr>
          <a:xfrm>
            <a:off x="203545" y="4301097"/>
            <a:ext cx="5843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¿Con qué operación resuelve esta parte del problema?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CuadroTexto 31"/>
          <p:cNvSpPr txBox="1"/>
          <p:nvPr/>
        </p:nvSpPr>
        <p:spPr>
          <a:xfrm>
            <a:off x="242435" y="5004085"/>
            <a:ext cx="5696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¿Qué estamos buscando en esta parte del problema?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242435" y="3428079"/>
            <a:ext cx="5100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¿Qué apoyo gráfico nos puede orientar para determinar la operación?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543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3" grpId="0"/>
      <p:bldP spid="26" grpId="0"/>
      <p:bldP spid="27" grpId="0" animBg="1"/>
      <p:bldP spid="31" grpId="0"/>
      <p:bldP spid="32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164815" y="2963259"/>
            <a:ext cx="3271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Técnica de resolución.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errar llave 12">
            <a:extLst>
              <a:ext uri="{FF2B5EF4-FFF2-40B4-BE49-F238E27FC236}">
                <a16:creationId xmlns:a16="http://schemas.microsoft.com/office/drawing/2014/main" xmlns="" id="{FBFD6EAE-6095-423B-B99B-5A8521BF6D12}"/>
              </a:ext>
            </a:extLst>
          </p:cNvPr>
          <p:cNvSpPr/>
          <p:nvPr/>
        </p:nvSpPr>
        <p:spPr>
          <a:xfrm rot="10800000">
            <a:off x="4801687" y="3841684"/>
            <a:ext cx="45719" cy="37286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4" name="Cerrar llave 13">
            <a:extLst>
              <a:ext uri="{FF2B5EF4-FFF2-40B4-BE49-F238E27FC236}">
                <a16:creationId xmlns:a16="http://schemas.microsoft.com/office/drawing/2014/main" xmlns="" id="{5F3E4A52-D328-48C2-88EB-B37FE1DA8B54}"/>
              </a:ext>
            </a:extLst>
          </p:cNvPr>
          <p:cNvSpPr/>
          <p:nvPr/>
        </p:nvSpPr>
        <p:spPr>
          <a:xfrm>
            <a:off x="7280192" y="3810266"/>
            <a:ext cx="45719" cy="37286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2" name="CuadroTexto 31"/>
          <p:cNvSpPr txBox="1"/>
          <p:nvPr/>
        </p:nvSpPr>
        <p:spPr>
          <a:xfrm>
            <a:off x="7533637" y="3800817"/>
            <a:ext cx="3683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20 Bolsas para 140 chocolates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3232494" y="3858404"/>
            <a:ext cx="135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Chocolates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0" name="Tabla 39">
            <a:extLst>
              <a:ext uri="{FF2B5EF4-FFF2-40B4-BE49-F238E27FC236}">
                <a16:creationId xmlns:a16="http://schemas.microsoft.com/office/drawing/2014/main" xmlns="" id="{C038CE68-1E90-48BD-8ABA-B9A7DAEFEE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541096"/>
              </p:ext>
            </p:extLst>
          </p:nvPr>
        </p:nvGraphicFramePr>
        <p:xfrm>
          <a:off x="4880073" y="3368944"/>
          <a:ext cx="2371324" cy="1735239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185662">
                  <a:extLst>
                    <a:ext uri="{9D8B030D-6E8A-4147-A177-3AD203B41FA5}">
                      <a16:colId xmlns:a16="http://schemas.microsoft.com/office/drawing/2014/main" xmlns="" val="1633717771"/>
                    </a:ext>
                  </a:extLst>
                </a:gridCol>
                <a:gridCol w="1185662">
                  <a:extLst>
                    <a:ext uri="{9D8B030D-6E8A-4147-A177-3AD203B41FA5}">
                      <a16:colId xmlns:a16="http://schemas.microsoft.com/office/drawing/2014/main" xmlns="" val="2029077055"/>
                    </a:ext>
                  </a:extLst>
                </a:gridCol>
              </a:tblGrid>
              <a:tr h="426013">
                <a:tc gridSpan="2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36294359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72203068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67717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99726123"/>
                  </a:ext>
                </a:extLst>
              </a:tr>
            </a:tbl>
          </a:graphicData>
        </a:graphic>
      </p:graphicFrame>
      <p:sp>
        <p:nvSpPr>
          <p:cNvPr id="37" name="CuadroTexto 36"/>
          <p:cNvSpPr txBox="1"/>
          <p:nvPr/>
        </p:nvSpPr>
        <p:spPr>
          <a:xfrm>
            <a:off x="3677282" y="308005"/>
            <a:ext cx="4031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Problemas multiplicativos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ctángulo 40"/>
          <p:cNvSpPr/>
          <p:nvPr/>
        </p:nvSpPr>
        <p:spPr>
          <a:xfrm>
            <a:off x="5884435" y="3322392"/>
            <a:ext cx="362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dirty="0"/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xmlns="" id="{2F4F3581-03FF-4EA8-AD23-4976DC675BD4}"/>
              </a:ext>
            </a:extLst>
          </p:cNvPr>
          <p:cNvSpPr txBox="1"/>
          <p:nvPr/>
        </p:nvSpPr>
        <p:spPr>
          <a:xfrm>
            <a:off x="5143643" y="3367464"/>
            <a:ext cx="843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192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xmlns="" id="{A50C80B3-2F3A-4760-BD19-C756AFC654EC}"/>
              </a:ext>
            </a:extLst>
          </p:cNvPr>
          <p:cNvSpPr txBox="1"/>
          <p:nvPr/>
        </p:nvSpPr>
        <p:spPr>
          <a:xfrm>
            <a:off x="6119347" y="3397169"/>
            <a:ext cx="3862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xmlns="" id="{A50C80B3-2F3A-4760-BD19-C756AFC654EC}"/>
              </a:ext>
            </a:extLst>
          </p:cNvPr>
          <p:cNvSpPr txBox="1"/>
          <p:nvPr/>
        </p:nvSpPr>
        <p:spPr>
          <a:xfrm>
            <a:off x="6396064" y="3392704"/>
            <a:ext cx="3862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xmlns="" id="{EFAB630D-356A-4704-A727-CE804D920CB6}"/>
              </a:ext>
            </a:extLst>
          </p:cNvPr>
          <p:cNvSpPr txBox="1"/>
          <p:nvPr/>
        </p:nvSpPr>
        <p:spPr>
          <a:xfrm>
            <a:off x="4887151" y="3778631"/>
            <a:ext cx="7162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140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xmlns="" id="{2F4F3581-03FF-4EA8-AD23-4976DC675BD4}"/>
              </a:ext>
            </a:extLst>
          </p:cNvPr>
          <p:cNvSpPr txBox="1"/>
          <p:nvPr/>
        </p:nvSpPr>
        <p:spPr>
          <a:xfrm>
            <a:off x="5050895" y="4250485"/>
            <a:ext cx="603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49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xmlns="" id="{2F4F3581-03FF-4EA8-AD23-4976DC675BD4}"/>
              </a:ext>
            </a:extLst>
          </p:cNvPr>
          <p:cNvSpPr txBox="1"/>
          <p:nvPr/>
        </p:nvSpPr>
        <p:spPr>
          <a:xfrm>
            <a:off x="6300702" y="3777872"/>
            <a:ext cx="603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xmlns="" id="{A50C80B3-2F3A-4760-BD19-C756AFC654EC}"/>
              </a:ext>
            </a:extLst>
          </p:cNvPr>
          <p:cNvSpPr txBox="1"/>
          <p:nvPr/>
        </p:nvSpPr>
        <p:spPr>
          <a:xfrm>
            <a:off x="6505562" y="4258308"/>
            <a:ext cx="3862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xmlns="" id="{A50C80B3-2F3A-4760-BD19-C756AFC654EC}"/>
              </a:ext>
            </a:extLst>
          </p:cNvPr>
          <p:cNvSpPr txBox="1"/>
          <p:nvPr/>
        </p:nvSpPr>
        <p:spPr>
          <a:xfrm>
            <a:off x="6385158" y="4683775"/>
            <a:ext cx="5667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xmlns="" id="{A50C80B3-2F3A-4760-BD19-C756AFC654EC}"/>
              </a:ext>
            </a:extLst>
          </p:cNvPr>
          <p:cNvSpPr txBox="1"/>
          <p:nvPr/>
        </p:nvSpPr>
        <p:spPr>
          <a:xfrm>
            <a:off x="5286969" y="4642518"/>
            <a:ext cx="3862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tángulo 51"/>
          <p:cNvSpPr/>
          <p:nvPr/>
        </p:nvSpPr>
        <p:spPr>
          <a:xfrm>
            <a:off x="5481665" y="3735088"/>
            <a:ext cx="362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dirty="0"/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xmlns="" id="{A50C80B3-2F3A-4760-BD19-C756AFC654EC}"/>
              </a:ext>
            </a:extLst>
          </p:cNvPr>
          <p:cNvSpPr txBox="1"/>
          <p:nvPr/>
        </p:nvSpPr>
        <p:spPr>
          <a:xfrm>
            <a:off x="5692608" y="3794875"/>
            <a:ext cx="3862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xmlns="" id="{A50C80B3-2F3A-4760-BD19-C756AFC654EC}"/>
              </a:ext>
            </a:extLst>
          </p:cNvPr>
          <p:cNvSpPr txBox="1"/>
          <p:nvPr/>
        </p:nvSpPr>
        <p:spPr>
          <a:xfrm>
            <a:off x="5692608" y="4258020"/>
            <a:ext cx="3862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ctángulo 54"/>
          <p:cNvSpPr/>
          <p:nvPr/>
        </p:nvSpPr>
        <p:spPr>
          <a:xfrm>
            <a:off x="5480076" y="4167031"/>
            <a:ext cx="362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s-C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dirty="0"/>
          </a:p>
        </p:txBody>
      </p:sp>
      <p:sp>
        <p:nvSpPr>
          <p:cNvPr id="56" name="Elipse 55"/>
          <p:cNvSpPr/>
          <p:nvPr/>
        </p:nvSpPr>
        <p:spPr>
          <a:xfrm>
            <a:off x="5263353" y="4700790"/>
            <a:ext cx="386215" cy="36009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7" name="Cerrar llave 56">
            <a:extLst>
              <a:ext uri="{FF2B5EF4-FFF2-40B4-BE49-F238E27FC236}">
                <a16:creationId xmlns:a16="http://schemas.microsoft.com/office/drawing/2014/main" xmlns="" id="{5F3E4A52-D328-48C2-88EB-B37FE1DA8B54}"/>
              </a:ext>
            </a:extLst>
          </p:cNvPr>
          <p:cNvSpPr/>
          <p:nvPr/>
        </p:nvSpPr>
        <p:spPr>
          <a:xfrm>
            <a:off x="7294611" y="4281292"/>
            <a:ext cx="45719" cy="37286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8" name="Cerrar llave 57">
            <a:extLst>
              <a:ext uri="{FF2B5EF4-FFF2-40B4-BE49-F238E27FC236}">
                <a16:creationId xmlns:a16="http://schemas.microsoft.com/office/drawing/2014/main" xmlns="" id="{FBFD6EAE-6095-423B-B99B-5A8521BF6D12}"/>
              </a:ext>
            </a:extLst>
          </p:cNvPr>
          <p:cNvSpPr/>
          <p:nvPr/>
        </p:nvSpPr>
        <p:spPr>
          <a:xfrm rot="10800000">
            <a:off x="4798771" y="4286836"/>
            <a:ext cx="45719" cy="37286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9" name="Cerrar llave 58">
            <a:extLst>
              <a:ext uri="{FF2B5EF4-FFF2-40B4-BE49-F238E27FC236}">
                <a16:creationId xmlns:a16="http://schemas.microsoft.com/office/drawing/2014/main" xmlns="" id="{FBFD6EAE-6095-423B-B99B-5A8521BF6D12}"/>
              </a:ext>
            </a:extLst>
          </p:cNvPr>
          <p:cNvSpPr/>
          <p:nvPr/>
        </p:nvSpPr>
        <p:spPr>
          <a:xfrm rot="10800000">
            <a:off x="4798771" y="4712150"/>
            <a:ext cx="45719" cy="37286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0" name="Cerrar llave 59">
            <a:extLst>
              <a:ext uri="{FF2B5EF4-FFF2-40B4-BE49-F238E27FC236}">
                <a16:creationId xmlns:a16="http://schemas.microsoft.com/office/drawing/2014/main" xmlns="" id="{5F3E4A52-D328-48C2-88EB-B37FE1DA8B54}"/>
              </a:ext>
            </a:extLst>
          </p:cNvPr>
          <p:cNvSpPr/>
          <p:nvPr/>
        </p:nvSpPr>
        <p:spPr>
          <a:xfrm>
            <a:off x="7284064" y="4707478"/>
            <a:ext cx="45719" cy="37286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1" name="CuadroTexto 60"/>
          <p:cNvSpPr txBox="1"/>
          <p:nvPr/>
        </p:nvSpPr>
        <p:spPr>
          <a:xfrm>
            <a:off x="3243177" y="4277010"/>
            <a:ext cx="1354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Chocolates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CuadroTexto 61"/>
          <p:cNvSpPr txBox="1"/>
          <p:nvPr/>
        </p:nvSpPr>
        <p:spPr>
          <a:xfrm>
            <a:off x="2128062" y="4722901"/>
            <a:ext cx="2660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Chocolates que sobran 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CuadroTexto 62"/>
          <p:cNvSpPr txBox="1"/>
          <p:nvPr/>
        </p:nvSpPr>
        <p:spPr>
          <a:xfrm>
            <a:off x="7544320" y="4288602"/>
            <a:ext cx="3683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 Bolsas para 49 chocolates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CuadroTexto 63"/>
          <p:cNvSpPr txBox="1"/>
          <p:nvPr/>
        </p:nvSpPr>
        <p:spPr>
          <a:xfrm>
            <a:off x="7533637" y="4700790"/>
            <a:ext cx="21255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Total de bolsas.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5" name="Imagen 64"/>
          <p:cNvPicPr>
            <a:picLocks noChangeAspect="1"/>
          </p:cNvPicPr>
          <p:nvPr/>
        </p:nvPicPr>
        <p:blipFill rotWithShape="1">
          <a:blip r:embed="rId2"/>
          <a:srcRect l="28098" t="30037" r="17922" b="44411"/>
          <a:stretch/>
        </p:blipFill>
        <p:spPr>
          <a:xfrm>
            <a:off x="4438639" y="1030200"/>
            <a:ext cx="6063598" cy="1613794"/>
          </a:xfrm>
          <a:prstGeom prst="rect">
            <a:avLst/>
          </a:prstGeom>
        </p:spPr>
      </p:pic>
      <p:sp>
        <p:nvSpPr>
          <p:cNvPr id="66" name="CuadroTexto 65"/>
          <p:cNvSpPr txBox="1"/>
          <p:nvPr/>
        </p:nvSpPr>
        <p:spPr>
          <a:xfrm>
            <a:off x="746313" y="1717605"/>
            <a:ext cx="3119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Recordemos en problema 1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Flecha derecha 66"/>
          <p:cNvSpPr/>
          <p:nvPr/>
        </p:nvSpPr>
        <p:spPr>
          <a:xfrm>
            <a:off x="3832397" y="1774293"/>
            <a:ext cx="572831" cy="2498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8" name="CuadroTexto 67"/>
          <p:cNvSpPr txBox="1"/>
          <p:nvPr/>
        </p:nvSpPr>
        <p:spPr>
          <a:xfrm>
            <a:off x="1221056" y="5457054"/>
            <a:ext cx="103282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 podrá completar las 30 bolsas, porque con 192 chocolates le alcanza para 27 bolsas y le sobran 3 chocolates.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Cuadro de texto 240">
            <a:extLst>
              <a:ext uri="{FF2B5EF4-FFF2-40B4-BE49-F238E27FC236}">
                <a16:creationId xmlns:a16="http://schemas.microsoft.com/office/drawing/2014/main" xmlns="" id="{746880F5-98A9-47A4-9873-23CDE951D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8823" y="4416030"/>
            <a:ext cx="252413" cy="23812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CL" altLang="es-CL" sz="14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kumimoji="0" lang="es-CL" altLang="es-C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8" name="Picture 6" descr="Free Red Play Button Png, Download Free Clip Art, Free Clip Art on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2237" y="2147122"/>
            <a:ext cx="978450" cy="97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4" descr="Botón de pausa.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895" r="-2281" b="5946"/>
          <a:stretch/>
        </p:blipFill>
        <p:spPr bwMode="auto">
          <a:xfrm>
            <a:off x="1164815" y="2099824"/>
            <a:ext cx="880860" cy="812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6191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 animBg="1"/>
      <p:bldP spid="14" grpId="0" animBg="1"/>
      <p:bldP spid="32" grpId="0"/>
      <p:bldP spid="35" grpId="0"/>
      <p:bldP spid="41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 animBg="1"/>
      <p:bldP spid="57" grpId="0" animBg="1"/>
      <p:bldP spid="58" grpId="0" animBg="1"/>
      <p:bldP spid="59" grpId="0" animBg="1"/>
      <p:bldP spid="60" grpId="0" animBg="1"/>
      <p:bldP spid="61" grpId="0"/>
      <p:bldP spid="62" grpId="0"/>
      <p:bldP spid="63" grpId="0"/>
      <p:bldP spid="64" grpId="0"/>
      <p:bldP spid="66" grpId="0"/>
      <p:bldP spid="67" grpId="0" animBg="1"/>
      <p:bldP spid="68" grpId="0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86867" y="3068715"/>
            <a:ext cx="2503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¡</a:t>
            </a:r>
            <a:r>
              <a:rPr lang="es-E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Ahora resuelve!</a:t>
            </a:r>
            <a:endParaRPr lang="es-ES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77F01653-262E-4A46-9665-E34ACB6D0A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133137"/>
              </p:ext>
            </p:extLst>
          </p:nvPr>
        </p:nvGraphicFramePr>
        <p:xfrm>
          <a:off x="716940" y="3895687"/>
          <a:ext cx="2371324" cy="1735239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185662">
                  <a:extLst>
                    <a:ext uri="{9D8B030D-6E8A-4147-A177-3AD203B41FA5}">
                      <a16:colId xmlns:a16="http://schemas.microsoft.com/office/drawing/2014/main" xmlns="" val="1633717771"/>
                    </a:ext>
                  </a:extLst>
                </a:gridCol>
                <a:gridCol w="1185662">
                  <a:extLst>
                    <a:ext uri="{9D8B030D-6E8A-4147-A177-3AD203B41FA5}">
                      <a16:colId xmlns:a16="http://schemas.microsoft.com/office/drawing/2014/main" xmlns="" val="2029077055"/>
                    </a:ext>
                  </a:extLst>
                </a:gridCol>
              </a:tblGrid>
              <a:tr h="426013">
                <a:tc gridSpan="2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36294359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72203068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67717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99726123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6F8AD873-D04C-4977-8126-7B1C52E3B915}"/>
              </a:ext>
            </a:extLst>
          </p:cNvPr>
          <p:cNvSpPr txBox="1"/>
          <p:nvPr/>
        </p:nvSpPr>
        <p:spPr>
          <a:xfrm>
            <a:off x="1262760" y="3889820"/>
            <a:ext cx="15516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267 </a:t>
            </a:r>
            <a:r>
              <a:rPr lang="es-CL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64AC4EEE-98F4-470B-A366-A1A33AB18479}"/>
              </a:ext>
            </a:extLst>
          </p:cNvPr>
          <p:cNvSpPr txBox="1"/>
          <p:nvPr/>
        </p:nvSpPr>
        <p:spPr>
          <a:xfrm>
            <a:off x="1042129" y="4328217"/>
            <a:ext cx="867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240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D65B8899-EFF0-40FA-924B-36DB50285B9C}"/>
              </a:ext>
            </a:extLst>
          </p:cNvPr>
          <p:cNvSpPr txBox="1"/>
          <p:nvPr/>
        </p:nvSpPr>
        <p:spPr>
          <a:xfrm>
            <a:off x="1093328" y="4742303"/>
            <a:ext cx="603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DDAE3898-C11A-4C95-B56F-1BBFAC4726E6}"/>
              </a:ext>
            </a:extLst>
          </p:cNvPr>
          <p:cNvSpPr txBox="1"/>
          <p:nvPr/>
        </p:nvSpPr>
        <p:spPr>
          <a:xfrm>
            <a:off x="2222303" y="4310815"/>
            <a:ext cx="571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F4056AF0-B3D2-4FC6-B02A-936EBC9FB3A0}"/>
              </a:ext>
            </a:extLst>
          </p:cNvPr>
          <p:cNvSpPr txBox="1"/>
          <p:nvPr/>
        </p:nvSpPr>
        <p:spPr>
          <a:xfrm>
            <a:off x="2313607" y="4789882"/>
            <a:ext cx="3862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BABFCC57-E072-4FC2-A2E3-FFFEBFF4919D}"/>
              </a:ext>
            </a:extLst>
          </p:cNvPr>
          <p:cNvSpPr txBox="1"/>
          <p:nvPr/>
        </p:nvSpPr>
        <p:spPr>
          <a:xfrm>
            <a:off x="2148574" y="5175681"/>
            <a:ext cx="697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44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: esquinas redondeadas 37">
            <a:extLst>
              <a:ext uri="{FF2B5EF4-FFF2-40B4-BE49-F238E27FC236}">
                <a16:creationId xmlns:a16="http://schemas.microsoft.com/office/drawing/2014/main" xmlns="" id="{323BD0CD-F8BD-440E-B243-160BFD78CBD9}"/>
              </a:ext>
            </a:extLst>
          </p:cNvPr>
          <p:cNvSpPr/>
          <p:nvPr/>
        </p:nvSpPr>
        <p:spPr>
          <a:xfrm>
            <a:off x="1178614" y="5217669"/>
            <a:ext cx="522451" cy="372862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F4056AF0-B3D2-4FC6-B02A-936EBC9FB3A0}"/>
              </a:ext>
            </a:extLst>
          </p:cNvPr>
          <p:cNvSpPr txBox="1"/>
          <p:nvPr/>
        </p:nvSpPr>
        <p:spPr>
          <a:xfrm>
            <a:off x="1292002" y="5138317"/>
            <a:ext cx="3862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xmlns="" id="{77F01653-262E-4A46-9665-E34ACB6D0A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694904"/>
              </p:ext>
            </p:extLst>
          </p:nvPr>
        </p:nvGraphicFramePr>
        <p:xfrm>
          <a:off x="3594827" y="3855292"/>
          <a:ext cx="2371324" cy="1735239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185662">
                  <a:extLst>
                    <a:ext uri="{9D8B030D-6E8A-4147-A177-3AD203B41FA5}">
                      <a16:colId xmlns:a16="http://schemas.microsoft.com/office/drawing/2014/main" xmlns="" val="1633717771"/>
                    </a:ext>
                  </a:extLst>
                </a:gridCol>
                <a:gridCol w="1185662">
                  <a:extLst>
                    <a:ext uri="{9D8B030D-6E8A-4147-A177-3AD203B41FA5}">
                      <a16:colId xmlns:a16="http://schemas.microsoft.com/office/drawing/2014/main" xmlns="" val="2029077055"/>
                    </a:ext>
                  </a:extLst>
                </a:gridCol>
              </a:tblGrid>
              <a:tr h="426013">
                <a:tc gridSpan="2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36294359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72203068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67717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99726123"/>
                  </a:ext>
                </a:extLst>
              </a:tr>
            </a:tbl>
          </a:graphicData>
        </a:graphic>
      </p:graphicFrame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6F8AD873-D04C-4977-8126-7B1C52E3B915}"/>
              </a:ext>
            </a:extLst>
          </p:cNvPr>
          <p:cNvSpPr txBox="1"/>
          <p:nvPr/>
        </p:nvSpPr>
        <p:spPr>
          <a:xfrm>
            <a:off x="4140647" y="3849425"/>
            <a:ext cx="15516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579 </a:t>
            </a:r>
            <a:r>
              <a:rPr lang="es-CL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9 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xmlns="" id="{64AC4EEE-98F4-470B-A366-A1A33AB18479}"/>
              </a:ext>
            </a:extLst>
          </p:cNvPr>
          <p:cNvSpPr txBox="1"/>
          <p:nvPr/>
        </p:nvSpPr>
        <p:spPr>
          <a:xfrm>
            <a:off x="3927281" y="4310815"/>
            <a:ext cx="8773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540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D65B8899-EFF0-40FA-924B-36DB50285B9C}"/>
              </a:ext>
            </a:extLst>
          </p:cNvPr>
          <p:cNvSpPr txBox="1"/>
          <p:nvPr/>
        </p:nvSpPr>
        <p:spPr>
          <a:xfrm>
            <a:off x="3971215" y="4701908"/>
            <a:ext cx="603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36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xmlns="" id="{DDAE3898-C11A-4C95-B56F-1BBFAC4726E6}"/>
              </a:ext>
            </a:extLst>
          </p:cNvPr>
          <p:cNvSpPr txBox="1"/>
          <p:nvPr/>
        </p:nvSpPr>
        <p:spPr>
          <a:xfrm>
            <a:off x="5100190" y="4270420"/>
            <a:ext cx="571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xmlns="" id="{F4056AF0-B3D2-4FC6-B02A-936EBC9FB3A0}"/>
              </a:ext>
            </a:extLst>
          </p:cNvPr>
          <p:cNvSpPr txBox="1"/>
          <p:nvPr/>
        </p:nvSpPr>
        <p:spPr>
          <a:xfrm>
            <a:off x="5191494" y="4749487"/>
            <a:ext cx="3862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xmlns="" id="{BABFCC57-E072-4FC2-A2E3-FFFEBFF4919D}"/>
              </a:ext>
            </a:extLst>
          </p:cNvPr>
          <p:cNvSpPr txBox="1"/>
          <p:nvPr/>
        </p:nvSpPr>
        <p:spPr>
          <a:xfrm>
            <a:off x="5026461" y="5135286"/>
            <a:ext cx="697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64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ángulo: esquinas redondeadas 37">
            <a:extLst>
              <a:ext uri="{FF2B5EF4-FFF2-40B4-BE49-F238E27FC236}">
                <a16:creationId xmlns:a16="http://schemas.microsoft.com/office/drawing/2014/main" xmlns="" id="{323BD0CD-F8BD-440E-B243-160BFD78CBD9}"/>
              </a:ext>
            </a:extLst>
          </p:cNvPr>
          <p:cNvSpPr/>
          <p:nvPr/>
        </p:nvSpPr>
        <p:spPr>
          <a:xfrm>
            <a:off x="4107539" y="5189911"/>
            <a:ext cx="522451" cy="372862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aphicFrame>
        <p:nvGraphicFramePr>
          <p:cNvPr id="20" name="Tabla 19">
            <a:extLst>
              <a:ext uri="{FF2B5EF4-FFF2-40B4-BE49-F238E27FC236}">
                <a16:creationId xmlns:a16="http://schemas.microsoft.com/office/drawing/2014/main" xmlns="" id="{77F01653-262E-4A46-9665-E34ACB6D0A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559173"/>
              </p:ext>
            </p:extLst>
          </p:nvPr>
        </p:nvGraphicFramePr>
        <p:xfrm>
          <a:off x="6472714" y="3855292"/>
          <a:ext cx="2371324" cy="1735239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185662">
                  <a:extLst>
                    <a:ext uri="{9D8B030D-6E8A-4147-A177-3AD203B41FA5}">
                      <a16:colId xmlns:a16="http://schemas.microsoft.com/office/drawing/2014/main" xmlns="" val="1633717771"/>
                    </a:ext>
                  </a:extLst>
                </a:gridCol>
                <a:gridCol w="1185662">
                  <a:extLst>
                    <a:ext uri="{9D8B030D-6E8A-4147-A177-3AD203B41FA5}">
                      <a16:colId xmlns:a16="http://schemas.microsoft.com/office/drawing/2014/main" xmlns="" val="2029077055"/>
                    </a:ext>
                  </a:extLst>
                </a:gridCol>
              </a:tblGrid>
              <a:tr h="426013">
                <a:tc gridSpan="2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36294359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72203068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67717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99726123"/>
                  </a:ext>
                </a:extLst>
              </a:tr>
            </a:tbl>
          </a:graphicData>
        </a:graphic>
      </p:graphicFrame>
      <p:sp>
        <p:nvSpPr>
          <p:cNvPr id="21" name="CuadroTexto 20">
            <a:extLst>
              <a:ext uri="{FF2B5EF4-FFF2-40B4-BE49-F238E27FC236}">
                <a16:creationId xmlns:a16="http://schemas.microsoft.com/office/drawing/2014/main" xmlns="" id="{6F8AD873-D04C-4977-8126-7B1C52E3B915}"/>
              </a:ext>
            </a:extLst>
          </p:cNvPr>
          <p:cNvSpPr txBox="1"/>
          <p:nvPr/>
        </p:nvSpPr>
        <p:spPr>
          <a:xfrm>
            <a:off x="7018534" y="3849425"/>
            <a:ext cx="15516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783 </a:t>
            </a:r>
            <a:r>
              <a:rPr lang="es-CL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  8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xmlns="" id="{64AC4EEE-98F4-470B-A366-A1A33AB18479}"/>
              </a:ext>
            </a:extLst>
          </p:cNvPr>
          <p:cNvSpPr txBox="1"/>
          <p:nvPr/>
        </p:nvSpPr>
        <p:spPr>
          <a:xfrm>
            <a:off x="6718413" y="4270709"/>
            <a:ext cx="7170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720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xmlns="" id="{DDAE3898-C11A-4C95-B56F-1BBFAC4726E6}"/>
              </a:ext>
            </a:extLst>
          </p:cNvPr>
          <p:cNvSpPr txBox="1"/>
          <p:nvPr/>
        </p:nvSpPr>
        <p:spPr>
          <a:xfrm>
            <a:off x="7937860" y="4270420"/>
            <a:ext cx="5920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90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xmlns="" id="{BABFCC57-E072-4FC2-A2E3-FFFEBFF4919D}"/>
              </a:ext>
            </a:extLst>
          </p:cNvPr>
          <p:cNvSpPr txBox="1"/>
          <p:nvPr/>
        </p:nvSpPr>
        <p:spPr>
          <a:xfrm>
            <a:off x="7904348" y="5135286"/>
            <a:ext cx="697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97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ángulo: esquinas redondeadas 37">
            <a:extLst>
              <a:ext uri="{FF2B5EF4-FFF2-40B4-BE49-F238E27FC236}">
                <a16:creationId xmlns:a16="http://schemas.microsoft.com/office/drawing/2014/main" xmlns="" id="{323BD0CD-F8BD-440E-B243-160BFD78CBD9}"/>
              </a:ext>
            </a:extLst>
          </p:cNvPr>
          <p:cNvSpPr/>
          <p:nvPr/>
        </p:nvSpPr>
        <p:spPr>
          <a:xfrm>
            <a:off x="6955336" y="5174265"/>
            <a:ext cx="522451" cy="372862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xmlns="" id="{F4056AF0-B3D2-4FC6-B02A-936EBC9FB3A0}"/>
              </a:ext>
            </a:extLst>
          </p:cNvPr>
          <p:cNvSpPr txBox="1"/>
          <p:nvPr/>
        </p:nvSpPr>
        <p:spPr>
          <a:xfrm>
            <a:off x="6892784" y="4751414"/>
            <a:ext cx="5466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56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7" name="Tabla 26">
            <a:extLst>
              <a:ext uri="{FF2B5EF4-FFF2-40B4-BE49-F238E27FC236}">
                <a16:creationId xmlns:a16="http://schemas.microsoft.com/office/drawing/2014/main" xmlns="" id="{77F01653-262E-4A46-9665-E34ACB6D0A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807820"/>
              </p:ext>
            </p:extLst>
          </p:nvPr>
        </p:nvGraphicFramePr>
        <p:xfrm>
          <a:off x="9072194" y="3849425"/>
          <a:ext cx="2371324" cy="2161252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185662">
                  <a:extLst>
                    <a:ext uri="{9D8B030D-6E8A-4147-A177-3AD203B41FA5}">
                      <a16:colId xmlns:a16="http://schemas.microsoft.com/office/drawing/2014/main" xmlns="" val="1633717771"/>
                    </a:ext>
                  </a:extLst>
                </a:gridCol>
                <a:gridCol w="1185662">
                  <a:extLst>
                    <a:ext uri="{9D8B030D-6E8A-4147-A177-3AD203B41FA5}">
                      <a16:colId xmlns:a16="http://schemas.microsoft.com/office/drawing/2014/main" xmlns="" val="2029077055"/>
                    </a:ext>
                  </a:extLst>
                </a:gridCol>
              </a:tblGrid>
              <a:tr h="426013">
                <a:tc gridSpan="2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36294359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pPr algn="ctr"/>
                      <a:endParaRPr lang="es-CL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72203068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67717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99726123"/>
                  </a:ext>
                </a:extLst>
              </a:tr>
              <a:tr h="426013"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8" name="CuadroTexto 27">
            <a:extLst>
              <a:ext uri="{FF2B5EF4-FFF2-40B4-BE49-F238E27FC236}">
                <a16:creationId xmlns:a16="http://schemas.microsoft.com/office/drawing/2014/main" xmlns="" id="{6F8AD873-D04C-4977-8126-7B1C52E3B915}"/>
              </a:ext>
            </a:extLst>
          </p:cNvPr>
          <p:cNvSpPr txBox="1"/>
          <p:nvPr/>
        </p:nvSpPr>
        <p:spPr>
          <a:xfrm>
            <a:off x="9618014" y="3843558"/>
            <a:ext cx="15516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846 </a:t>
            </a:r>
            <a:r>
              <a:rPr lang="es-CL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xmlns="" id="{64AC4EEE-98F4-470B-A366-A1A33AB18479}"/>
              </a:ext>
            </a:extLst>
          </p:cNvPr>
          <p:cNvSpPr txBox="1"/>
          <p:nvPr/>
        </p:nvSpPr>
        <p:spPr>
          <a:xfrm>
            <a:off x="9472084" y="4279687"/>
            <a:ext cx="831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500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xmlns="" id="{D65B8899-EFF0-40FA-924B-36DB50285B9C}"/>
              </a:ext>
            </a:extLst>
          </p:cNvPr>
          <p:cNvSpPr txBox="1"/>
          <p:nvPr/>
        </p:nvSpPr>
        <p:spPr>
          <a:xfrm>
            <a:off x="9448582" y="4696041"/>
            <a:ext cx="740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300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xmlns="" id="{DDAE3898-C11A-4C95-B56F-1BBFAC4726E6}"/>
              </a:ext>
            </a:extLst>
          </p:cNvPr>
          <p:cNvSpPr txBox="1"/>
          <p:nvPr/>
        </p:nvSpPr>
        <p:spPr>
          <a:xfrm>
            <a:off x="10447312" y="4251535"/>
            <a:ext cx="738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xmlns="" id="{F4056AF0-B3D2-4FC6-B02A-936EBC9FB3A0}"/>
              </a:ext>
            </a:extLst>
          </p:cNvPr>
          <p:cNvSpPr txBox="1"/>
          <p:nvPr/>
        </p:nvSpPr>
        <p:spPr>
          <a:xfrm>
            <a:off x="10615236" y="4742303"/>
            <a:ext cx="6000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xmlns="" id="{BABFCC57-E072-4FC2-A2E3-FFFEBFF4919D}"/>
              </a:ext>
            </a:extLst>
          </p:cNvPr>
          <p:cNvSpPr txBox="1"/>
          <p:nvPr/>
        </p:nvSpPr>
        <p:spPr>
          <a:xfrm>
            <a:off x="10671406" y="5129246"/>
            <a:ext cx="559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 9</a:t>
            </a:r>
          </a:p>
        </p:txBody>
      </p:sp>
      <p:sp>
        <p:nvSpPr>
          <p:cNvPr id="34" name="Rectángulo: esquinas redondeadas 37">
            <a:extLst>
              <a:ext uri="{FF2B5EF4-FFF2-40B4-BE49-F238E27FC236}">
                <a16:creationId xmlns:a16="http://schemas.microsoft.com/office/drawing/2014/main" xmlns="" id="{323BD0CD-F8BD-440E-B243-160BFD78CBD9}"/>
              </a:ext>
            </a:extLst>
          </p:cNvPr>
          <p:cNvSpPr/>
          <p:nvPr/>
        </p:nvSpPr>
        <p:spPr>
          <a:xfrm>
            <a:off x="9618014" y="5616709"/>
            <a:ext cx="522451" cy="372862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xmlns="" id="{F4056AF0-B3D2-4FC6-B02A-936EBC9FB3A0}"/>
              </a:ext>
            </a:extLst>
          </p:cNvPr>
          <p:cNvSpPr txBox="1"/>
          <p:nvPr/>
        </p:nvSpPr>
        <p:spPr>
          <a:xfrm>
            <a:off x="9647256" y="5092055"/>
            <a:ext cx="688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xmlns="" id="{F4056AF0-B3D2-4FC6-B02A-936EBC9FB3A0}"/>
              </a:ext>
            </a:extLst>
          </p:cNvPr>
          <p:cNvSpPr txBox="1"/>
          <p:nvPr/>
        </p:nvSpPr>
        <p:spPr>
          <a:xfrm>
            <a:off x="4169889" y="5157706"/>
            <a:ext cx="3862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CuadroTexto 36"/>
          <p:cNvSpPr txBox="1"/>
          <p:nvPr/>
        </p:nvSpPr>
        <p:spPr>
          <a:xfrm>
            <a:off x="3677282" y="308005"/>
            <a:ext cx="4031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Problemas multiplicativos</a:t>
            </a:r>
            <a:endParaRPr lang="es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8" name="Tabla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914478"/>
              </p:ext>
            </p:extLst>
          </p:nvPr>
        </p:nvGraphicFramePr>
        <p:xfrm>
          <a:off x="3808643" y="1034731"/>
          <a:ext cx="5404210" cy="1855865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40421"/>
                <a:gridCol w="540421"/>
                <a:gridCol w="540421"/>
                <a:gridCol w="540421"/>
                <a:gridCol w="540421"/>
                <a:gridCol w="540421"/>
                <a:gridCol w="540421"/>
                <a:gridCol w="540421"/>
                <a:gridCol w="540421"/>
                <a:gridCol w="540421"/>
              </a:tblGrid>
              <a:tr h="371173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es-ES" dirty="0" smtClean="0"/>
                        <a:t>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r>
                        <a:rPr lang="es-ES" dirty="0" smtClean="0"/>
                        <a:t>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r>
                        <a:rPr lang="es-ES" dirty="0" smtClean="0"/>
                        <a:t>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r>
                        <a:rPr lang="es-ES" dirty="0" smtClean="0"/>
                        <a:t>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r>
                        <a:rPr lang="es-ES" dirty="0" smtClean="0"/>
                        <a:t>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r>
                        <a:rPr lang="es-ES" dirty="0" smtClean="0"/>
                        <a:t>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FF0000"/>
                          </a:solidFill>
                        </a:rPr>
                        <a:t>35</a:t>
                      </a:r>
                      <a:r>
                        <a:rPr lang="es-ES" dirty="0" smtClean="0"/>
                        <a:t>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FF0000"/>
                          </a:solidFill>
                        </a:rPr>
                        <a:t>40</a:t>
                      </a:r>
                      <a:r>
                        <a:rPr lang="es-ES" dirty="0" smtClean="0"/>
                        <a:t>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FF0000"/>
                          </a:solidFill>
                        </a:rPr>
                        <a:t>45</a:t>
                      </a:r>
                      <a:r>
                        <a:rPr lang="es-ES" dirty="0" smtClean="0"/>
                        <a:t>0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FF0000"/>
                          </a:solidFill>
                        </a:rPr>
                        <a:t>50</a:t>
                      </a:r>
                      <a:r>
                        <a:rPr lang="es-ES" dirty="0" smtClean="0"/>
                        <a:t>0</a:t>
                      </a:r>
                      <a:endParaRPr lang="es-ES" dirty="0"/>
                    </a:p>
                  </a:txBody>
                  <a:tcPr/>
                </a:tc>
              </a:tr>
              <a:tr h="371173"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es-ES" b="1" dirty="0" smtClean="0"/>
                        <a:t>0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r>
                        <a:rPr lang="es-ES" b="1" dirty="0" smtClean="0"/>
                        <a:t>0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18</a:t>
                      </a:r>
                      <a:r>
                        <a:rPr lang="es-ES" b="1" dirty="0" smtClean="0"/>
                        <a:t>0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r>
                        <a:rPr lang="es-ES" b="1" dirty="0" smtClean="0"/>
                        <a:t>0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r>
                        <a:rPr lang="es-ES" b="1" dirty="0" smtClean="0"/>
                        <a:t>0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36</a:t>
                      </a:r>
                      <a:r>
                        <a:rPr lang="es-ES" b="1" dirty="0" smtClean="0"/>
                        <a:t>0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42</a:t>
                      </a:r>
                      <a:r>
                        <a:rPr lang="es-ES" b="1" dirty="0" smtClean="0"/>
                        <a:t>0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48</a:t>
                      </a:r>
                      <a:r>
                        <a:rPr lang="es-ES" b="1" dirty="0" smtClean="0"/>
                        <a:t>0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54</a:t>
                      </a:r>
                      <a:r>
                        <a:rPr lang="es-ES" b="1" dirty="0" smtClean="0"/>
                        <a:t>0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60</a:t>
                      </a:r>
                      <a:r>
                        <a:rPr lang="es-ES" b="1" dirty="0" smtClean="0"/>
                        <a:t>0</a:t>
                      </a:r>
                      <a:endParaRPr lang="es-ES" b="1" dirty="0"/>
                    </a:p>
                  </a:txBody>
                  <a:tcPr/>
                </a:tc>
              </a:tr>
              <a:tr h="371173"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r>
                        <a:rPr lang="es-ES" b="1" dirty="0" smtClean="0"/>
                        <a:t>0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r>
                        <a:rPr lang="es-ES" b="1" dirty="0" smtClean="0"/>
                        <a:t>0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r>
                        <a:rPr lang="es-ES" b="1" dirty="0" smtClean="0"/>
                        <a:t>0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28</a:t>
                      </a:r>
                      <a:r>
                        <a:rPr lang="es-ES" b="1" dirty="0" smtClean="0"/>
                        <a:t>0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35</a:t>
                      </a:r>
                      <a:r>
                        <a:rPr lang="es-ES" b="1" dirty="0" smtClean="0"/>
                        <a:t>0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42</a:t>
                      </a:r>
                      <a:r>
                        <a:rPr lang="es-ES" b="1" dirty="0" smtClean="0"/>
                        <a:t>0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49</a:t>
                      </a:r>
                      <a:r>
                        <a:rPr lang="es-ES" b="1" dirty="0" smtClean="0"/>
                        <a:t>0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56</a:t>
                      </a:r>
                      <a:r>
                        <a:rPr lang="es-ES" b="1" dirty="0" smtClean="0"/>
                        <a:t>0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63</a:t>
                      </a:r>
                      <a:r>
                        <a:rPr lang="es-ES" b="1" dirty="0" smtClean="0"/>
                        <a:t>0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70</a:t>
                      </a:r>
                      <a:r>
                        <a:rPr lang="es-ES" b="1" dirty="0" smtClean="0"/>
                        <a:t>0</a:t>
                      </a:r>
                      <a:endParaRPr lang="es-ES" b="1" dirty="0"/>
                    </a:p>
                  </a:txBody>
                  <a:tcPr/>
                </a:tc>
              </a:tr>
              <a:tr h="371173"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r>
                        <a:rPr lang="es-ES" b="1" dirty="0" smtClean="0"/>
                        <a:t>0 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16</a:t>
                      </a:r>
                      <a:r>
                        <a:rPr lang="es-ES" b="1" dirty="0" smtClean="0"/>
                        <a:t>0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r>
                        <a:rPr lang="es-ES" b="1" dirty="0" smtClean="0"/>
                        <a:t>0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32</a:t>
                      </a:r>
                      <a:r>
                        <a:rPr lang="es-ES" b="1" dirty="0" smtClean="0"/>
                        <a:t>0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40</a:t>
                      </a:r>
                      <a:r>
                        <a:rPr lang="es-ES" b="1" dirty="0" smtClean="0"/>
                        <a:t>0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48</a:t>
                      </a:r>
                      <a:r>
                        <a:rPr lang="es-ES" b="1" dirty="0" smtClean="0"/>
                        <a:t>0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56</a:t>
                      </a:r>
                      <a:r>
                        <a:rPr lang="es-ES" b="1" dirty="0" smtClean="0"/>
                        <a:t>0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64</a:t>
                      </a:r>
                      <a:r>
                        <a:rPr lang="es-ES" b="1" dirty="0" smtClean="0"/>
                        <a:t>0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72</a:t>
                      </a:r>
                      <a:r>
                        <a:rPr lang="es-ES" b="1" dirty="0" smtClean="0"/>
                        <a:t>0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80</a:t>
                      </a:r>
                      <a:r>
                        <a:rPr lang="es-ES" b="1" dirty="0" smtClean="0"/>
                        <a:t>0</a:t>
                      </a:r>
                      <a:endParaRPr lang="es-ES" b="1" dirty="0"/>
                    </a:p>
                  </a:txBody>
                  <a:tcPr/>
                </a:tc>
              </a:tr>
              <a:tr h="371173"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r>
                        <a:rPr lang="es-ES" b="1" dirty="0" smtClean="0"/>
                        <a:t>0 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18</a:t>
                      </a:r>
                      <a:r>
                        <a:rPr lang="es-ES" b="1" dirty="0" smtClean="0"/>
                        <a:t>0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27</a:t>
                      </a:r>
                      <a:r>
                        <a:rPr lang="es-ES" b="1" dirty="0" smtClean="0"/>
                        <a:t>0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36</a:t>
                      </a:r>
                      <a:r>
                        <a:rPr lang="es-ES" b="1" dirty="0" smtClean="0"/>
                        <a:t>0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45</a:t>
                      </a:r>
                      <a:r>
                        <a:rPr lang="es-ES" b="1" dirty="0" smtClean="0"/>
                        <a:t>0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54</a:t>
                      </a:r>
                      <a:r>
                        <a:rPr lang="es-ES" b="1" dirty="0" smtClean="0"/>
                        <a:t>0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63</a:t>
                      </a:r>
                      <a:r>
                        <a:rPr lang="es-ES" b="1" dirty="0" smtClean="0"/>
                        <a:t>0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72</a:t>
                      </a:r>
                      <a:r>
                        <a:rPr lang="es-ES" b="1" dirty="0" smtClean="0"/>
                        <a:t>0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81</a:t>
                      </a:r>
                      <a:r>
                        <a:rPr lang="es-ES" b="1" dirty="0" smtClean="0"/>
                        <a:t>0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>
                          <a:solidFill>
                            <a:srgbClr val="FF0000"/>
                          </a:solidFill>
                        </a:rPr>
                        <a:t>90</a:t>
                      </a:r>
                      <a:r>
                        <a:rPr lang="es-ES" b="1" dirty="0" smtClean="0"/>
                        <a:t>0</a:t>
                      </a:r>
                      <a:endParaRPr lang="es-E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9" name="Rectángulo 38"/>
          <p:cNvSpPr/>
          <p:nvPr/>
        </p:nvSpPr>
        <p:spPr>
          <a:xfrm>
            <a:off x="3497054" y="1399370"/>
            <a:ext cx="5981502" cy="385219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Rectángulo 39"/>
          <p:cNvSpPr/>
          <p:nvPr/>
        </p:nvSpPr>
        <p:spPr>
          <a:xfrm>
            <a:off x="3497054" y="2507369"/>
            <a:ext cx="5981502" cy="385219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Rectángulo 40"/>
          <p:cNvSpPr/>
          <p:nvPr/>
        </p:nvSpPr>
        <p:spPr>
          <a:xfrm>
            <a:off x="3497528" y="2115730"/>
            <a:ext cx="5981502" cy="385219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Rectángulo 41"/>
          <p:cNvSpPr/>
          <p:nvPr/>
        </p:nvSpPr>
        <p:spPr>
          <a:xfrm>
            <a:off x="3497054" y="997954"/>
            <a:ext cx="5981502" cy="38521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xmlns="" id="{BABFCC57-E072-4FC2-A2E3-FFFEBFF4919D}"/>
              </a:ext>
            </a:extLst>
          </p:cNvPr>
          <p:cNvSpPr txBox="1"/>
          <p:nvPr/>
        </p:nvSpPr>
        <p:spPr>
          <a:xfrm>
            <a:off x="7964368" y="4733835"/>
            <a:ext cx="697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xmlns="" id="{BABFCC57-E072-4FC2-A2E3-FFFEBFF4919D}"/>
              </a:ext>
            </a:extLst>
          </p:cNvPr>
          <p:cNvSpPr txBox="1"/>
          <p:nvPr/>
        </p:nvSpPr>
        <p:spPr>
          <a:xfrm>
            <a:off x="6972346" y="5135286"/>
            <a:ext cx="619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xmlns="" id="{BABFCC57-E072-4FC2-A2E3-FFFEBFF4919D}"/>
              </a:ext>
            </a:extLst>
          </p:cNvPr>
          <p:cNvSpPr txBox="1"/>
          <p:nvPr/>
        </p:nvSpPr>
        <p:spPr>
          <a:xfrm>
            <a:off x="9613153" y="5568167"/>
            <a:ext cx="492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xmlns="" id="{DDAE3898-C11A-4C95-B56F-1BBFAC4726E6}"/>
              </a:ext>
            </a:extLst>
          </p:cNvPr>
          <p:cNvSpPr txBox="1"/>
          <p:nvPr/>
        </p:nvSpPr>
        <p:spPr>
          <a:xfrm>
            <a:off x="10458418" y="5549012"/>
            <a:ext cx="738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169</a:t>
            </a:r>
            <a:endParaRPr lang="es-C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2" name="Picture 4" descr="Botón de pausa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895" r="-2281" b="5946"/>
          <a:stretch/>
        </p:blipFill>
        <p:spPr bwMode="auto">
          <a:xfrm>
            <a:off x="426513" y="498335"/>
            <a:ext cx="839314" cy="773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Free Red Play Button Png, Download Free Clip Art, Free Clip Art on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6871" y="2579490"/>
            <a:ext cx="978450" cy="97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Niño niña pensando cara | Vector Premium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84" t="8702" r="55017" b="11595"/>
          <a:stretch/>
        </p:blipFill>
        <p:spPr bwMode="auto">
          <a:xfrm>
            <a:off x="2382765" y="1889810"/>
            <a:ext cx="771948" cy="1235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10" descr="Niño niña pensando cara | Vector Premium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82" t="10125" r="6851" b="9317"/>
          <a:stretch/>
        </p:blipFill>
        <p:spPr bwMode="auto">
          <a:xfrm>
            <a:off x="10189115" y="1316885"/>
            <a:ext cx="981349" cy="1245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Cuadro de texto 240">
            <a:extLst>
              <a:ext uri="{FF2B5EF4-FFF2-40B4-BE49-F238E27FC236}">
                <a16:creationId xmlns:a16="http://schemas.microsoft.com/office/drawing/2014/main" xmlns="" id="{746880F5-98A9-47A4-9873-23CDE951D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5143" y="4931136"/>
            <a:ext cx="252413" cy="23812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CL" altLang="es-CL" sz="14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kumimoji="0" lang="es-CL" altLang="es-C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Cuadro de texto 240">
            <a:extLst>
              <a:ext uri="{FF2B5EF4-FFF2-40B4-BE49-F238E27FC236}">
                <a16:creationId xmlns:a16="http://schemas.microsoft.com/office/drawing/2014/main" xmlns="" id="{746880F5-98A9-47A4-9873-23CDE951D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8720" y="4891121"/>
            <a:ext cx="252413" cy="23812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CL" altLang="es-CL" sz="14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kumimoji="0" lang="es-CL" altLang="es-C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Cuadro de texto 240">
            <a:extLst>
              <a:ext uri="{FF2B5EF4-FFF2-40B4-BE49-F238E27FC236}">
                <a16:creationId xmlns:a16="http://schemas.microsoft.com/office/drawing/2014/main" xmlns="" id="{746880F5-98A9-47A4-9873-23CDE951D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1955" y="4862525"/>
            <a:ext cx="252413" cy="23812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CL" altLang="es-CL" sz="14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kumimoji="0" lang="es-CL" altLang="es-CL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001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 animBg="1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 animBg="1"/>
      <p:bldP spid="21" grpId="0"/>
      <p:bldP spid="22" grpId="0"/>
      <p:bldP spid="23" grpId="0"/>
      <p:bldP spid="24" grpId="0"/>
      <p:bldP spid="25" grpId="0" animBg="1"/>
      <p:bldP spid="26" grpId="0"/>
      <p:bldP spid="28" grpId="0"/>
      <p:bldP spid="29" grpId="0"/>
      <p:bldP spid="30" grpId="0"/>
      <p:bldP spid="31" grpId="0"/>
      <p:bldP spid="32" grpId="0"/>
      <p:bldP spid="33" grpId="0"/>
      <p:bldP spid="34" grpId="0" animBg="1"/>
      <p:bldP spid="35" grpId="0"/>
      <p:bldP spid="36" grpId="0"/>
      <p:bldP spid="39" grpId="0" animBg="1"/>
      <p:bldP spid="40" grpId="0" animBg="1"/>
      <p:bldP spid="41" grpId="0" animBg="1"/>
      <p:bldP spid="42" grpId="0" animBg="1"/>
      <p:bldP spid="44" grpId="0"/>
      <p:bldP spid="45" grpId="0"/>
      <p:bldP spid="47" grpId="0"/>
      <p:bldP spid="48" grpId="0"/>
      <p:bldP spid="53" grpId="0"/>
      <p:bldP spid="54" grpId="0"/>
      <p:bldP spid="56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580</Words>
  <Application>Microsoft Office PowerPoint</Application>
  <PresentationFormat>Panorámica</PresentationFormat>
  <Paragraphs>218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Tema de Office</vt:lpstr>
      <vt:lpstr>PROBLEMAS MULTIPLICATIVOS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PROBLEMAS MULTIPLICATIVOS</dc:title>
  <dc:creator>Ivonne Nofal</dc:creator>
  <cp:lastModifiedBy>Ivonne Nofal</cp:lastModifiedBy>
  <cp:revision>37</cp:revision>
  <dcterms:created xsi:type="dcterms:W3CDTF">2020-08-13T01:09:27Z</dcterms:created>
  <dcterms:modified xsi:type="dcterms:W3CDTF">2020-11-18T00:24:15Z</dcterms:modified>
</cp:coreProperties>
</file>