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617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1214F-8AFF-4577-9ACF-18B7659D211E}" type="datetimeFigureOut">
              <a:rPr lang="es-MX" smtClean="0"/>
              <a:t>14/05/2018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56929-8A95-4626-9471-744D4F4CDB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90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6929-8A95-4626-9471-744D4F4CDBF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293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6929-8A95-4626-9471-744D4F4CDBFC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565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33CE2-A24B-424C-A7A1-AA6645B22CA3}" type="datetime1">
              <a:rPr lang="es-MX" smtClean="0"/>
              <a:t>14/05/2018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CAE8-36E7-41FB-B36F-19F113027C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282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079C-F633-4DB4-A55F-C86A85BD8360}" type="datetime1">
              <a:rPr lang="es-MX" smtClean="0"/>
              <a:t>14/05/2018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CAE8-36E7-41FB-B36F-19F113027C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19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6CF2A-71B6-4FFF-AE61-39223C6F0E77}" type="datetime1">
              <a:rPr lang="es-MX" smtClean="0"/>
              <a:t>14/05/2018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CAE8-36E7-41FB-B36F-19F113027C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03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D444-8801-4007-A422-88AEA3458DD2}" type="datetime1">
              <a:rPr lang="es-MX" smtClean="0"/>
              <a:t>14/05/2018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CAE8-36E7-41FB-B36F-19F113027C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4423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21B2-0366-4676-8F05-F12707753DF5}" type="datetime1">
              <a:rPr lang="es-MX" smtClean="0"/>
              <a:t>14/05/2018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CAE8-36E7-41FB-B36F-19F113027C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468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4D04-9668-411A-A5C8-4EDCEA4520B1}" type="datetime1">
              <a:rPr lang="es-MX" smtClean="0"/>
              <a:t>14/05/2018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CAE8-36E7-41FB-B36F-19F113027C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221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75BB4-7277-4418-8CC2-4BA5C6D80A68}" type="datetime1">
              <a:rPr lang="es-MX" smtClean="0"/>
              <a:t>14/05/2018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CAE8-36E7-41FB-B36F-19F113027C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856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ECE0A-F94D-4390-AEA6-5C2F389E37DA}" type="datetime1">
              <a:rPr lang="es-MX" smtClean="0"/>
              <a:t>14/05/2018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CAE8-36E7-41FB-B36F-19F113027C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173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9EE97-5133-47ED-BC8D-2F02374D6C85}" type="datetime1">
              <a:rPr lang="es-MX" smtClean="0"/>
              <a:t>14/05/2018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CAE8-36E7-41FB-B36F-19F113027C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77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B292-09F8-43A8-8703-619B6D8C02D7}" type="datetime1">
              <a:rPr lang="es-MX" smtClean="0"/>
              <a:t>14/05/2018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CAE8-36E7-41FB-B36F-19F113027C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200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A52D5-6396-401B-86E0-C6A4AFD6B7EA}" type="datetime1">
              <a:rPr lang="es-MX" smtClean="0"/>
              <a:t>14/05/2018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1CAE8-36E7-41FB-B36F-19F113027C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47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BE8BF-2ACB-43CA-88FE-13E186447BE9}" type="datetime1">
              <a:rPr lang="es-MX" smtClean="0"/>
              <a:t>14/05/2018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 smtClean="0"/>
              <a:t>Profesor: Carlos Castro Díaz</a:t>
            </a:r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1CAE8-36E7-41FB-B36F-19F113027C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53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758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MX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enseñanza de la multiplicación, a través de la tabla Pitagórica</a:t>
            </a:r>
            <a:r>
              <a:rPr lang="es-MX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86956"/>
            <a:ext cx="9144000" cy="3282656"/>
          </a:xfrm>
        </p:spPr>
        <p:txBody>
          <a:bodyPr/>
          <a:lstStyle/>
          <a:p>
            <a:endParaRPr lang="es-MX" dirty="0"/>
          </a:p>
          <a:p>
            <a:endParaRPr lang="es-MX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s-MX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Profesor: Carlos Castro Díaz</a:t>
            </a:r>
            <a:endParaRPr lang="es-MX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Resultado de imagen para pitagoras para colorea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393" y="2963400"/>
            <a:ext cx="2263214" cy="22859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39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2268" y="17906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Cómo podemos obtener la columna del 7</a:t>
            </a: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sumas la columna del 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la del 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columna obtienes?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otras columnas puedes sumar, para completar la columna del 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7?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800" dirty="0"/>
              <a:t/>
            </a:r>
            <a:br>
              <a:rPr lang="es-MX" sz="2800" dirty="0"/>
            </a:br>
            <a:endParaRPr lang="es-MX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2785404" y="1764153"/>
          <a:ext cx="6850965" cy="485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881"/>
                <a:gridCol w="606066"/>
                <a:gridCol w="605355"/>
                <a:gridCol w="606066"/>
                <a:gridCol w="604643"/>
                <a:gridCol w="605355"/>
                <a:gridCol w="604643"/>
                <a:gridCol w="540871"/>
                <a:gridCol w="669127"/>
                <a:gridCol w="713479"/>
                <a:gridCol w="713479"/>
              </a:tblGrid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74943" y="218630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446586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46586" y="309454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32518" y="350451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46586" y="398092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432518" y="439951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432518" y="48236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432518" y="526315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446586" y="571063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395004" y="6158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60652" y="217973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89234" y="218630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03525" y="218630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914353" y="221722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494581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090109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685637" y="218552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42132" y="218436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79871" y="218436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081993" y="263287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4322" y="308774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070254" y="352102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997586" y="396759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997574" y="444682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3997574" y="486902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985847" y="526315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997573" y="574238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006933" y="617566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317594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46135" y="305759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5246135" y="3512299"/>
            <a:ext cx="54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274266" y="3944590"/>
            <a:ext cx="51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5263085" y="437691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227985" y="4841396"/>
            <a:ext cx="52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222646" y="526315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5222646" y="573970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5188671" y="6143936"/>
            <a:ext cx="55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7604758" y="26479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758485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7590748" y="353118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7584850" y="393784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7597696" y="436197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7616440" y="484139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7608813" y="528693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7604758" y="57423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7621130" y="617566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4696269" y="263186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4710341" y="310963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4584349" y="349294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4584349" y="391514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71" name="CuadroTexto 70"/>
          <p:cNvSpPr txBox="1"/>
          <p:nvPr/>
        </p:nvSpPr>
        <p:spPr>
          <a:xfrm>
            <a:off x="4596723" y="441954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2" name="CuadroTexto 71"/>
          <p:cNvSpPr txBox="1"/>
          <p:nvPr/>
        </p:nvSpPr>
        <p:spPr>
          <a:xfrm>
            <a:off x="4596714" y="485604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73" name="CuadroTexto 72"/>
          <p:cNvSpPr txBox="1"/>
          <p:nvPr/>
        </p:nvSpPr>
        <p:spPr>
          <a:xfrm>
            <a:off x="4582645" y="527632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74" name="CuadroTexto 73"/>
          <p:cNvSpPr txBox="1"/>
          <p:nvPr/>
        </p:nvSpPr>
        <p:spPr>
          <a:xfrm>
            <a:off x="4596697" y="575555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4610752" y="61647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76" name="CuadroTexto 75"/>
          <p:cNvSpPr txBox="1"/>
          <p:nvPr/>
        </p:nvSpPr>
        <p:spPr>
          <a:xfrm>
            <a:off x="6425442" y="263472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7" name="CuadroTexto 76"/>
          <p:cNvSpPr txBox="1"/>
          <p:nvPr/>
        </p:nvSpPr>
        <p:spPr>
          <a:xfrm>
            <a:off x="6408398" y="3123258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6482854" y="3501602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6451831" y="395460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6482854" y="441627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6459948" y="484408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CuadroTexto 81"/>
          <p:cNvSpPr txBox="1"/>
          <p:nvPr/>
        </p:nvSpPr>
        <p:spPr>
          <a:xfrm>
            <a:off x="6472004" y="5271892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CuadroTexto 82"/>
          <p:cNvSpPr txBox="1"/>
          <p:nvPr/>
        </p:nvSpPr>
        <p:spPr>
          <a:xfrm>
            <a:off x="6486060" y="5739699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CuadroTexto 83"/>
          <p:cNvSpPr txBox="1"/>
          <p:nvPr/>
        </p:nvSpPr>
        <p:spPr>
          <a:xfrm>
            <a:off x="6486060" y="6143936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4989308" y="2188500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adroTexto 84"/>
          <p:cNvSpPr txBox="1"/>
          <p:nvPr/>
        </p:nvSpPr>
        <p:spPr>
          <a:xfrm>
            <a:off x="5003377" y="262713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adroTexto 85"/>
          <p:cNvSpPr txBox="1"/>
          <p:nvPr/>
        </p:nvSpPr>
        <p:spPr>
          <a:xfrm>
            <a:off x="4988811" y="309119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4974245" y="349801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4988811" y="391759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adroTexto 88"/>
          <p:cNvSpPr txBox="1"/>
          <p:nvPr/>
        </p:nvSpPr>
        <p:spPr>
          <a:xfrm>
            <a:off x="4988811" y="442794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adroTexto 89"/>
          <p:cNvSpPr txBox="1"/>
          <p:nvPr/>
        </p:nvSpPr>
        <p:spPr>
          <a:xfrm>
            <a:off x="5003905" y="483505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CuadroTexto 90"/>
          <p:cNvSpPr txBox="1"/>
          <p:nvPr/>
        </p:nvSpPr>
        <p:spPr>
          <a:xfrm>
            <a:off x="4976045" y="527059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CuadroTexto 91"/>
          <p:cNvSpPr txBox="1"/>
          <p:nvPr/>
        </p:nvSpPr>
        <p:spPr>
          <a:xfrm>
            <a:off x="5003377" y="5736680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CuadroTexto 92"/>
          <p:cNvSpPr txBox="1"/>
          <p:nvPr/>
        </p:nvSpPr>
        <p:spPr>
          <a:xfrm>
            <a:off x="5002084" y="613038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CuadroTexto 93"/>
          <p:cNvSpPr txBox="1"/>
          <p:nvPr/>
        </p:nvSpPr>
        <p:spPr>
          <a:xfrm>
            <a:off x="5804069" y="26307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95" name="CuadroTexto 94"/>
          <p:cNvSpPr txBox="1"/>
          <p:nvPr/>
        </p:nvSpPr>
        <p:spPr>
          <a:xfrm>
            <a:off x="582043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96" name="CuadroTexto 95"/>
          <p:cNvSpPr txBox="1"/>
          <p:nvPr/>
        </p:nvSpPr>
        <p:spPr>
          <a:xfrm>
            <a:off x="5833474" y="353364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97" name="CuadroTexto 96"/>
          <p:cNvSpPr txBox="1"/>
          <p:nvPr/>
        </p:nvSpPr>
        <p:spPr>
          <a:xfrm>
            <a:off x="5820430" y="396100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98" name="CuadroTexto 97"/>
          <p:cNvSpPr txBox="1"/>
          <p:nvPr/>
        </p:nvSpPr>
        <p:spPr>
          <a:xfrm>
            <a:off x="5820430" y="440570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99" name="CuadroTexto 98"/>
          <p:cNvSpPr txBox="1"/>
          <p:nvPr/>
        </p:nvSpPr>
        <p:spPr>
          <a:xfrm>
            <a:off x="5820430" y="485678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00" name="CuadroTexto 99"/>
          <p:cNvSpPr txBox="1"/>
          <p:nvPr/>
        </p:nvSpPr>
        <p:spPr>
          <a:xfrm>
            <a:off x="5806365" y="527603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01" name="CuadroTexto 100"/>
          <p:cNvSpPr txBox="1"/>
          <p:nvPr/>
        </p:nvSpPr>
        <p:spPr>
          <a:xfrm>
            <a:off x="5791116" y="571309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02" name="CuadroTexto 101"/>
          <p:cNvSpPr txBox="1"/>
          <p:nvPr/>
        </p:nvSpPr>
        <p:spPr>
          <a:xfrm>
            <a:off x="5791116" y="613592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103" name="CuadroTexto 102"/>
          <p:cNvSpPr txBox="1"/>
          <p:nvPr/>
        </p:nvSpPr>
        <p:spPr>
          <a:xfrm>
            <a:off x="6984528" y="26307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104" name="CuadroTexto 103"/>
          <p:cNvSpPr txBox="1"/>
          <p:nvPr/>
        </p:nvSpPr>
        <p:spPr>
          <a:xfrm>
            <a:off x="6972956" y="310963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105" name="CuadroTexto 104"/>
          <p:cNvSpPr txBox="1"/>
          <p:nvPr/>
        </p:nvSpPr>
        <p:spPr>
          <a:xfrm>
            <a:off x="6971077" y="353364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106" name="CuadroTexto 105"/>
          <p:cNvSpPr txBox="1"/>
          <p:nvPr/>
        </p:nvSpPr>
        <p:spPr>
          <a:xfrm>
            <a:off x="6998609" y="399618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07" name="CuadroTexto 106"/>
          <p:cNvSpPr txBox="1"/>
          <p:nvPr/>
        </p:nvSpPr>
        <p:spPr>
          <a:xfrm>
            <a:off x="6998852" y="438794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108" name="CuadroTexto 107"/>
          <p:cNvSpPr txBox="1"/>
          <p:nvPr/>
        </p:nvSpPr>
        <p:spPr>
          <a:xfrm>
            <a:off x="6998609" y="485496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</p:txBody>
      </p:sp>
      <p:sp>
        <p:nvSpPr>
          <p:cNvPr id="109" name="CuadroTexto 108"/>
          <p:cNvSpPr txBox="1"/>
          <p:nvPr/>
        </p:nvSpPr>
        <p:spPr>
          <a:xfrm>
            <a:off x="6998609" y="527803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110" name="CuadroTexto 109"/>
          <p:cNvSpPr txBox="1"/>
          <p:nvPr/>
        </p:nvSpPr>
        <p:spPr>
          <a:xfrm>
            <a:off x="6999664" y="573969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111" name="CuadroTexto 110"/>
          <p:cNvSpPr txBox="1"/>
          <p:nvPr/>
        </p:nvSpPr>
        <p:spPr>
          <a:xfrm>
            <a:off x="7013908" y="613575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22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2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68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2268" y="31307"/>
            <a:ext cx="10515600" cy="147332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Cómo podemos obtener la columna del 9</a:t>
            </a: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sumas la columna del 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la del 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columna obtienes?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otras columnas puedes sumar, para completar la columna del 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9?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800" dirty="0"/>
              <a:t/>
            </a:r>
            <a:br>
              <a:rPr lang="es-MX" sz="2800" dirty="0"/>
            </a:br>
            <a:endParaRPr lang="es-MX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2785404" y="1764153"/>
          <a:ext cx="6850965" cy="485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881"/>
                <a:gridCol w="606066"/>
                <a:gridCol w="605355"/>
                <a:gridCol w="606066"/>
                <a:gridCol w="604643"/>
                <a:gridCol w="605355"/>
                <a:gridCol w="604643"/>
                <a:gridCol w="540871"/>
                <a:gridCol w="669127"/>
                <a:gridCol w="713479"/>
                <a:gridCol w="713479"/>
              </a:tblGrid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74943" y="218630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446586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46586" y="309454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32518" y="350451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46586" y="398092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432518" y="439951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432518" y="48236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432518" y="526315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446586" y="571063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395004" y="6158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60652" y="217973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89234" y="218630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03525" y="218630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914353" y="221722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494581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090109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685637" y="218552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42132" y="218436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79871" y="218436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081993" y="263287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4322" y="308774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070254" y="352102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997586" y="396759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997574" y="444682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3997574" y="486902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985847" y="526315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997573" y="574238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006933" y="617566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317594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46135" y="305759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5246135" y="3512299"/>
            <a:ext cx="54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274266" y="3944590"/>
            <a:ext cx="51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5263085" y="437691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227985" y="4841396"/>
            <a:ext cx="52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222646" y="526315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5222646" y="573970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5188671" y="6143936"/>
            <a:ext cx="55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7604758" y="26479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758485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7590748" y="353118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7584850" y="393784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7597696" y="436197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7616440" y="484139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7608813" y="528693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7604758" y="57423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7621130" y="617566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4696269" y="263186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4710341" y="310963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4584349" y="349294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4584349" y="391514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71" name="CuadroTexto 70"/>
          <p:cNvSpPr txBox="1"/>
          <p:nvPr/>
        </p:nvSpPr>
        <p:spPr>
          <a:xfrm>
            <a:off x="4596723" y="441954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2" name="CuadroTexto 71"/>
          <p:cNvSpPr txBox="1"/>
          <p:nvPr/>
        </p:nvSpPr>
        <p:spPr>
          <a:xfrm>
            <a:off x="4596714" y="485604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73" name="CuadroTexto 72"/>
          <p:cNvSpPr txBox="1"/>
          <p:nvPr/>
        </p:nvSpPr>
        <p:spPr>
          <a:xfrm>
            <a:off x="4582645" y="527632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74" name="CuadroTexto 73"/>
          <p:cNvSpPr txBox="1"/>
          <p:nvPr/>
        </p:nvSpPr>
        <p:spPr>
          <a:xfrm>
            <a:off x="4596697" y="575555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4584082" y="61647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76" name="CuadroTexto 75"/>
          <p:cNvSpPr txBox="1"/>
          <p:nvPr/>
        </p:nvSpPr>
        <p:spPr>
          <a:xfrm>
            <a:off x="6425442" y="263472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7" name="CuadroTexto 76"/>
          <p:cNvSpPr txBox="1"/>
          <p:nvPr/>
        </p:nvSpPr>
        <p:spPr>
          <a:xfrm>
            <a:off x="6408398" y="3123258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6482854" y="3501602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6451831" y="395460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6482854" y="441627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6459948" y="484408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CuadroTexto 81"/>
          <p:cNvSpPr txBox="1"/>
          <p:nvPr/>
        </p:nvSpPr>
        <p:spPr>
          <a:xfrm>
            <a:off x="6472004" y="5271892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CuadroTexto 82"/>
          <p:cNvSpPr txBox="1"/>
          <p:nvPr/>
        </p:nvSpPr>
        <p:spPr>
          <a:xfrm>
            <a:off x="6486060" y="5739699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CuadroTexto 83"/>
          <p:cNvSpPr txBox="1"/>
          <p:nvPr/>
        </p:nvSpPr>
        <p:spPr>
          <a:xfrm>
            <a:off x="6486060" y="6143936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CuadroTexto 93"/>
          <p:cNvSpPr txBox="1"/>
          <p:nvPr/>
        </p:nvSpPr>
        <p:spPr>
          <a:xfrm>
            <a:off x="5804069" y="26307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95" name="CuadroTexto 94"/>
          <p:cNvSpPr txBox="1"/>
          <p:nvPr/>
        </p:nvSpPr>
        <p:spPr>
          <a:xfrm>
            <a:off x="582043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96" name="CuadroTexto 95"/>
          <p:cNvSpPr txBox="1"/>
          <p:nvPr/>
        </p:nvSpPr>
        <p:spPr>
          <a:xfrm>
            <a:off x="5833474" y="353364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97" name="CuadroTexto 96"/>
          <p:cNvSpPr txBox="1"/>
          <p:nvPr/>
        </p:nvSpPr>
        <p:spPr>
          <a:xfrm>
            <a:off x="5820430" y="396100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98" name="CuadroTexto 97"/>
          <p:cNvSpPr txBox="1"/>
          <p:nvPr/>
        </p:nvSpPr>
        <p:spPr>
          <a:xfrm>
            <a:off x="5820430" y="440570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99" name="CuadroTexto 98"/>
          <p:cNvSpPr txBox="1"/>
          <p:nvPr/>
        </p:nvSpPr>
        <p:spPr>
          <a:xfrm>
            <a:off x="5820430" y="485678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00" name="CuadroTexto 99"/>
          <p:cNvSpPr txBox="1"/>
          <p:nvPr/>
        </p:nvSpPr>
        <p:spPr>
          <a:xfrm>
            <a:off x="5806365" y="527603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01" name="CuadroTexto 100"/>
          <p:cNvSpPr txBox="1"/>
          <p:nvPr/>
        </p:nvSpPr>
        <p:spPr>
          <a:xfrm>
            <a:off x="5791116" y="571309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02" name="CuadroTexto 101"/>
          <p:cNvSpPr txBox="1"/>
          <p:nvPr/>
        </p:nvSpPr>
        <p:spPr>
          <a:xfrm>
            <a:off x="5791116" y="613592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103" name="CuadroTexto 102"/>
          <p:cNvSpPr txBox="1"/>
          <p:nvPr/>
        </p:nvSpPr>
        <p:spPr>
          <a:xfrm>
            <a:off x="6984528" y="26307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104" name="CuadroTexto 103"/>
          <p:cNvSpPr txBox="1"/>
          <p:nvPr/>
        </p:nvSpPr>
        <p:spPr>
          <a:xfrm>
            <a:off x="6972956" y="310963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105" name="CuadroTexto 104"/>
          <p:cNvSpPr txBox="1"/>
          <p:nvPr/>
        </p:nvSpPr>
        <p:spPr>
          <a:xfrm>
            <a:off x="6971077" y="353364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106" name="CuadroTexto 105"/>
          <p:cNvSpPr txBox="1"/>
          <p:nvPr/>
        </p:nvSpPr>
        <p:spPr>
          <a:xfrm>
            <a:off x="6998609" y="399618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07" name="CuadroTexto 106"/>
          <p:cNvSpPr txBox="1"/>
          <p:nvPr/>
        </p:nvSpPr>
        <p:spPr>
          <a:xfrm>
            <a:off x="6998852" y="438794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108" name="CuadroTexto 107"/>
          <p:cNvSpPr txBox="1"/>
          <p:nvPr/>
        </p:nvSpPr>
        <p:spPr>
          <a:xfrm>
            <a:off x="6998609" y="485496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</p:txBody>
      </p:sp>
      <p:sp>
        <p:nvSpPr>
          <p:cNvPr id="109" name="CuadroTexto 108"/>
          <p:cNvSpPr txBox="1"/>
          <p:nvPr/>
        </p:nvSpPr>
        <p:spPr>
          <a:xfrm>
            <a:off x="6998609" y="527803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110" name="CuadroTexto 109"/>
          <p:cNvSpPr txBox="1"/>
          <p:nvPr/>
        </p:nvSpPr>
        <p:spPr>
          <a:xfrm>
            <a:off x="6999664" y="573969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111" name="CuadroTexto 110"/>
          <p:cNvSpPr txBox="1"/>
          <p:nvPr/>
        </p:nvSpPr>
        <p:spPr>
          <a:xfrm>
            <a:off x="7013908" y="613575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112" name="CuadroTexto 111"/>
          <p:cNvSpPr txBox="1"/>
          <p:nvPr/>
        </p:nvSpPr>
        <p:spPr>
          <a:xfrm>
            <a:off x="8261253" y="267888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113" name="CuadroTexto 112"/>
          <p:cNvSpPr txBox="1"/>
          <p:nvPr/>
        </p:nvSpPr>
        <p:spPr>
          <a:xfrm>
            <a:off x="8261253" y="310963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114" name="CuadroTexto 113"/>
          <p:cNvSpPr txBox="1"/>
          <p:nvPr/>
        </p:nvSpPr>
        <p:spPr>
          <a:xfrm>
            <a:off x="8261253" y="351325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115" name="CuadroTexto 114"/>
          <p:cNvSpPr txBox="1"/>
          <p:nvPr/>
        </p:nvSpPr>
        <p:spPr>
          <a:xfrm>
            <a:off x="8255177" y="393784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16" name="CuadroTexto 115"/>
          <p:cNvSpPr txBox="1"/>
          <p:nvPr/>
        </p:nvSpPr>
        <p:spPr>
          <a:xfrm>
            <a:off x="8248846" y="438794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</p:txBody>
      </p:sp>
      <p:sp>
        <p:nvSpPr>
          <p:cNvPr id="117" name="CuadroTexto 116"/>
          <p:cNvSpPr txBox="1"/>
          <p:nvPr/>
        </p:nvSpPr>
        <p:spPr>
          <a:xfrm>
            <a:off x="8261253" y="484961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118" name="CuadroTexto 117"/>
          <p:cNvSpPr txBox="1"/>
          <p:nvPr/>
        </p:nvSpPr>
        <p:spPr>
          <a:xfrm>
            <a:off x="8261767" y="525910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119" name="CuadroTexto 118"/>
          <p:cNvSpPr txBox="1"/>
          <p:nvPr/>
        </p:nvSpPr>
        <p:spPr>
          <a:xfrm>
            <a:off x="8264164" y="572429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</a:p>
        </p:txBody>
      </p:sp>
      <p:sp>
        <p:nvSpPr>
          <p:cNvPr id="120" name="CuadroTexto 119"/>
          <p:cNvSpPr txBox="1"/>
          <p:nvPr/>
        </p:nvSpPr>
        <p:spPr>
          <a:xfrm>
            <a:off x="8287201" y="613191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653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4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2268" y="31307"/>
            <a:ext cx="10515600" cy="147332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Cómo podemos obtener la columna del </a:t>
            </a: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10?</a:t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sumas la columna del 1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la del 9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columna obtienes?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otras columnas puedes sumar, para completar la columna del 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10?</a:t>
            </a:r>
            <a:b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relación hay entre la columna del 5 y la del 10?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800" dirty="0"/>
              <a:t/>
            </a:r>
            <a:br>
              <a:rPr lang="es-MX" sz="2800" dirty="0"/>
            </a:br>
            <a:endParaRPr lang="es-MX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2785404" y="1764153"/>
          <a:ext cx="6850965" cy="485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881"/>
                <a:gridCol w="606066"/>
                <a:gridCol w="605355"/>
                <a:gridCol w="606066"/>
                <a:gridCol w="604643"/>
                <a:gridCol w="605355"/>
                <a:gridCol w="604643"/>
                <a:gridCol w="540871"/>
                <a:gridCol w="669127"/>
                <a:gridCol w="713479"/>
                <a:gridCol w="713479"/>
              </a:tblGrid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74943" y="218630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446586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46586" y="309454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32518" y="350451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46586" y="398092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432518" y="439951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432518" y="48236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429544" y="527603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446586" y="571063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395004" y="6158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60652" y="217973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89234" y="218630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03525" y="218630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914353" y="221722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494581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090109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685637" y="218552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42132" y="218436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79871" y="218436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081993" y="263287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4322" y="308774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070254" y="352102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997586" y="396759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997574" y="444682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3997574" y="486902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985847" y="526315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997573" y="574238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006933" y="617566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317594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46135" y="305759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5246135" y="3512299"/>
            <a:ext cx="54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274266" y="3944590"/>
            <a:ext cx="51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5263085" y="437691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227985" y="4841396"/>
            <a:ext cx="52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222646" y="526315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5222646" y="573970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5188671" y="6143936"/>
            <a:ext cx="55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7604758" y="26479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758485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7590748" y="353118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7584850" y="393784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7597696" y="436197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7616440" y="484139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7608813" y="528693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7604758" y="57423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7621130" y="617566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4696269" y="263186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4710341" y="310963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4584349" y="3507008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4584349" y="391514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71" name="CuadroTexto 70"/>
          <p:cNvSpPr txBox="1"/>
          <p:nvPr/>
        </p:nvSpPr>
        <p:spPr>
          <a:xfrm>
            <a:off x="4596723" y="441954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2" name="CuadroTexto 71"/>
          <p:cNvSpPr txBox="1"/>
          <p:nvPr/>
        </p:nvSpPr>
        <p:spPr>
          <a:xfrm>
            <a:off x="4596714" y="485604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73" name="CuadroTexto 72"/>
          <p:cNvSpPr txBox="1"/>
          <p:nvPr/>
        </p:nvSpPr>
        <p:spPr>
          <a:xfrm>
            <a:off x="4582645" y="527632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74" name="CuadroTexto 73"/>
          <p:cNvSpPr txBox="1"/>
          <p:nvPr/>
        </p:nvSpPr>
        <p:spPr>
          <a:xfrm>
            <a:off x="4596697" y="575555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4584082" y="61647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76" name="CuadroTexto 75"/>
          <p:cNvSpPr txBox="1"/>
          <p:nvPr/>
        </p:nvSpPr>
        <p:spPr>
          <a:xfrm>
            <a:off x="6425442" y="263472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7" name="CuadroTexto 76"/>
          <p:cNvSpPr txBox="1"/>
          <p:nvPr/>
        </p:nvSpPr>
        <p:spPr>
          <a:xfrm>
            <a:off x="6408398" y="3123258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6482854" y="3501602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6451831" y="395460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6482854" y="441627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6459948" y="484408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CuadroTexto 81"/>
          <p:cNvSpPr txBox="1"/>
          <p:nvPr/>
        </p:nvSpPr>
        <p:spPr>
          <a:xfrm>
            <a:off x="6472004" y="5271892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CuadroTexto 82"/>
          <p:cNvSpPr txBox="1"/>
          <p:nvPr/>
        </p:nvSpPr>
        <p:spPr>
          <a:xfrm>
            <a:off x="6486060" y="5739699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CuadroTexto 83"/>
          <p:cNvSpPr txBox="1"/>
          <p:nvPr/>
        </p:nvSpPr>
        <p:spPr>
          <a:xfrm>
            <a:off x="6486060" y="6143936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CuadroTexto 93"/>
          <p:cNvSpPr txBox="1"/>
          <p:nvPr/>
        </p:nvSpPr>
        <p:spPr>
          <a:xfrm>
            <a:off x="5804069" y="26307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95" name="CuadroTexto 94"/>
          <p:cNvSpPr txBox="1"/>
          <p:nvPr/>
        </p:nvSpPr>
        <p:spPr>
          <a:xfrm>
            <a:off x="582043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96" name="CuadroTexto 95"/>
          <p:cNvSpPr txBox="1"/>
          <p:nvPr/>
        </p:nvSpPr>
        <p:spPr>
          <a:xfrm>
            <a:off x="5833474" y="353364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97" name="CuadroTexto 96"/>
          <p:cNvSpPr txBox="1"/>
          <p:nvPr/>
        </p:nvSpPr>
        <p:spPr>
          <a:xfrm>
            <a:off x="5820430" y="396100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98" name="CuadroTexto 97"/>
          <p:cNvSpPr txBox="1"/>
          <p:nvPr/>
        </p:nvSpPr>
        <p:spPr>
          <a:xfrm>
            <a:off x="5820430" y="440570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99" name="CuadroTexto 98"/>
          <p:cNvSpPr txBox="1"/>
          <p:nvPr/>
        </p:nvSpPr>
        <p:spPr>
          <a:xfrm>
            <a:off x="5820430" y="485678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00" name="CuadroTexto 99"/>
          <p:cNvSpPr txBox="1"/>
          <p:nvPr/>
        </p:nvSpPr>
        <p:spPr>
          <a:xfrm>
            <a:off x="5806365" y="527603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01" name="CuadroTexto 100"/>
          <p:cNvSpPr txBox="1"/>
          <p:nvPr/>
        </p:nvSpPr>
        <p:spPr>
          <a:xfrm>
            <a:off x="5791116" y="571309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02" name="CuadroTexto 101"/>
          <p:cNvSpPr txBox="1"/>
          <p:nvPr/>
        </p:nvSpPr>
        <p:spPr>
          <a:xfrm>
            <a:off x="5791116" y="613592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103" name="CuadroTexto 102"/>
          <p:cNvSpPr txBox="1"/>
          <p:nvPr/>
        </p:nvSpPr>
        <p:spPr>
          <a:xfrm>
            <a:off x="6984528" y="26307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104" name="CuadroTexto 103"/>
          <p:cNvSpPr txBox="1"/>
          <p:nvPr/>
        </p:nvSpPr>
        <p:spPr>
          <a:xfrm>
            <a:off x="6972956" y="310963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105" name="CuadroTexto 104"/>
          <p:cNvSpPr txBox="1"/>
          <p:nvPr/>
        </p:nvSpPr>
        <p:spPr>
          <a:xfrm>
            <a:off x="6971077" y="353364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106" name="CuadroTexto 105"/>
          <p:cNvSpPr txBox="1"/>
          <p:nvPr/>
        </p:nvSpPr>
        <p:spPr>
          <a:xfrm>
            <a:off x="6998609" y="399618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07" name="CuadroTexto 106"/>
          <p:cNvSpPr txBox="1"/>
          <p:nvPr/>
        </p:nvSpPr>
        <p:spPr>
          <a:xfrm>
            <a:off x="6998852" y="438794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108" name="CuadroTexto 107"/>
          <p:cNvSpPr txBox="1"/>
          <p:nvPr/>
        </p:nvSpPr>
        <p:spPr>
          <a:xfrm>
            <a:off x="6998609" y="485496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</p:txBody>
      </p:sp>
      <p:sp>
        <p:nvSpPr>
          <p:cNvPr id="109" name="CuadroTexto 108"/>
          <p:cNvSpPr txBox="1"/>
          <p:nvPr/>
        </p:nvSpPr>
        <p:spPr>
          <a:xfrm>
            <a:off x="6998609" y="527803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110" name="CuadroTexto 109"/>
          <p:cNvSpPr txBox="1"/>
          <p:nvPr/>
        </p:nvSpPr>
        <p:spPr>
          <a:xfrm>
            <a:off x="6999664" y="573969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111" name="CuadroTexto 110"/>
          <p:cNvSpPr txBox="1"/>
          <p:nvPr/>
        </p:nvSpPr>
        <p:spPr>
          <a:xfrm>
            <a:off x="7013908" y="613575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112" name="CuadroTexto 111"/>
          <p:cNvSpPr txBox="1"/>
          <p:nvPr/>
        </p:nvSpPr>
        <p:spPr>
          <a:xfrm>
            <a:off x="8261253" y="267888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113" name="CuadroTexto 112"/>
          <p:cNvSpPr txBox="1"/>
          <p:nvPr/>
        </p:nvSpPr>
        <p:spPr>
          <a:xfrm>
            <a:off x="8261253" y="310963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114" name="CuadroTexto 113"/>
          <p:cNvSpPr txBox="1"/>
          <p:nvPr/>
        </p:nvSpPr>
        <p:spPr>
          <a:xfrm>
            <a:off x="8261253" y="351325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115" name="CuadroTexto 114"/>
          <p:cNvSpPr txBox="1"/>
          <p:nvPr/>
        </p:nvSpPr>
        <p:spPr>
          <a:xfrm>
            <a:off x="8255177" y="393784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16" name="CuadroTexto 115"/>
          <p:cNvSpPr txBox="1"/>
          <p:nvPr/>
        </p:nvSpPr>
        <p:spPr>
          <a:xfrm>
            <a:off x="8248846" y="438794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</p:txBody>
      </p:sp>
      <p:sp>
        <p:nvSpPr>
          <p:cNvPr id="117" name="CuadroTexto 116"/>
          <p:cNvSpPr txBox="1"/>
          <p:nvPr/>
        </p:nvSpPr>
        <p:spPr>
          <a:xfrm>
            <a:off x="8261253" y="484961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118" name="CuadroTexto 117"/>
          <p:cNvSpPr txBox="1"/>
          <p:nvPr/>
        </p:nvSpPr>
        <p:spPr>
          <a:xfrm>
            <a:off x="8261767" y="525910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119" name="CuadroTexto 118"/>
          <p:cNvSpPr txBox="1"/>
          <p:nvPr/>
        </p:nvSpPr>
        <p:spPr>
          <a:xfrm>
            <a:off x="8264164" y="572429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</a:p>
        </p:txBody>
      </p:sp>
      <p:sp>
        <p:nvSpPr>
          <p:cNvPr id="120" name="CuadroTexto 119"/>
          <p:cNvSpPr txBox="1"/>
          <p:nvPr/>
        </p:nvSpPr>
        <p:spPr>
          <a:xfrm>
            <a:off x="8287201" y="613191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121" name="CuadroTexto 120"/>
          <p:cNvSpPr txBox="1"/>
          <p:nvPr/>
        </p:nvSpPr>
        <p:spPr>
          <a:xfrm>
            <a:off x="8992760" y="260785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CuadroTexto 121"/>
          <p:cNvSpPr txBox="1"/>
          <p:nvPr/>
        </p:nvSpPr>
        <p:spPr>
          <a:xfrm>
            <a:off x="8992759" y="305639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CuadroTexto 122"/>
          <p:cNvSpPr txBox="1"/>
          <p:nvPr/>
        </p:nvSpPr>
        <p:spPr>
          <a:xfrm>
            <a:off x="8990375" y="348697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CuadroTexto 123"/>
          <p:cNvSpPr txBox="1"/>
          <p:nvPr/>
        </p:nvSpPr>
        <p:spPr>
          <a:xfrm>
            <a:off x="8973997" y="3972045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CuadroTexto 124"/>
          <p:cNvSpPr txBox="1"/>
          <p:nvPr/>
        </p:nvSpPr>
        <p:spPr>
          <a:xfrm>
            <a:off x="8979871" y="4429258"/>
            <a:ext cx="568577" cy="461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CuadroTexto 126"/>
          <p:cNvSpPr txBox="1"/>
          <p:nvPr/>
        </p:nvSpPr>
        <p:spPr>
          <a:xfrm>
            <a:off x="8973998" y="4838576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CuadroTexto 127"/>
          <p:cNvSpPr txBox="1"/>
          <p:nvPr/>
        </p:nvSpPr>
        <p:spPr>
          <a:xfrm>
            <a:off x="8947042" y="5259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CuadroTexto 128"/>
          <p:cNvSpPr txBox="1"/>
          <p:nvPr/>
        </p:nvSpPr>
        <p:spPr>
          <a:xfrm>
            <a:off x="8964942" y="5724298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CuadroTexto 129"/>
          <p:cNvSpPr txBox="1"/>
          <p:nvPr/>
        </p:nvSpPr>
        <p:spPr>
          <a:xfrm>
            <a:off x="8990376" y="6158109"/>
            <a:ext cx="590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s-MX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23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4" grpId="0"/>
      <p:bldP spid="26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7" grpId="0"/>
      <p:bldP spid="128" grpId="0"/>
      <p:bldP spid="129" grpId="0"/>
      <p:bldP spid="1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67568" y="31307"/>
            <a:ext cx="10515600" cy="147332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ocurre si multiplicas 6 x 4 y 4 x 6?</a:t>
            </a:r>
            <a:b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ocurre si multiplicas 9 x 7 y 7 x 9?</a:t>
            </a:r>
            <a:b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Prueba esta propiedad con otros números, ¿qué ocurre?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5673582"/>
              </p:ext>
            </p:extLst>
          </p:nvPr>
        </p:nvGraphicFramePr>
        <p:xfrm>
          <a:off x="2785404" y="1764153"/>
          <a:ext cx="6850965" cy="485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881"/>
                <a:gridCol w="606066"/>
                <a:gridCol w="605355"/>
                <a:gridCol w="606066"/>
                <a:gridCol w="604643"/>
                <a:gridCol w="605355"/>
                <a:gridCol w="604643"/>
                <a:gridCol w="540871"/>
                <a:gridCol w="669127"/>
                <a:gridCol w="713479"/>
                <a:gridCol w="713479"/>
              </a:tblGrid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74943" y="218630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446586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46586" y="309454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32518" y="350451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46586" y="398092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432518" y="439951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432518" y="48236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429544" y="527603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446586" y="571063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395004" y="6158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60652" y="217973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89234" y="218630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03525" y="218630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914353" y="221722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494581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090109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685637" y="218552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42132" y="218436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79871" y="218436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081993" y="263287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4322" y="308774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070254" y="352102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997586" y="396759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997574" y="444682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3997574" y="486902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985847" y="526315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997573" y="574238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006933" y="617566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317594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46135" y="305759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5246135" y="3512299"/>
            <a:ext cx="54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274266" y="3944590"/>
            <a:ext cx="51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5263085" y="437691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227985" y="4841396"/>
            <a:ext cx="52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222646" y="526315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5222646" y="573970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5188671" y="6143936"/>
            <a:ext cx="55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7604758" y="26479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758485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7590748" y="353118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7584850" y="393784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7597696" y="436197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7616440" y="484139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7608813" y="528693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7604758" y="57423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7621130" y="617566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4696269" y="263186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4710341" y="310963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4584349" y="3507008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4584349" y="391514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71" name="CuadroTexto 70"/>
          <p:cNvSpPr txBox="1"/>
          <p:nvPr/>
        </p:nvSpPr>
        <p:spPr>
          <a:xfrm>
            <a:off x="4596723" y="441954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2" name="CuadroTexto 71"/>
          <p:cNvSpPr txBox="1"/>
          <p:nvPr/>
        </p:nvSpPr>
        <p:spPr>
          <a:xfrm>
            <a:off x="4596714" y="485604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73" name="CuadroTexto 72"/>
          <p:cNvSpPr txBox="1"/>
          <p:nvPr/>
        </p:nvSpPr>
        <p:spPr>
          <a:xfrm>
            <a:off x="4582645" y="527632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74" name="CuadroTexto 73"/>
          <p:cNvSpPr txBox="1"/>
          <p:nvPr/>
        </p:nvSpPr>
        <p:spPr>
          <a:xfrm>
            <a:off x="4596697" y="575555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4584082" y="61647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76" name="CuadroTexto 75"/>
          <p:cNvSpPr txBox="1"/>
          <p:nvPr/>
        </p:nvSpPr>
        <p:spPr>
          <a:xfrm>
            <a:off x="6425442" y="263472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7" name="CuadroTexto 76"/>
          <p:cNvSpPr txBox="1"/>
          <p:nvPr/>
        </p:nvSpPr>
        <p:spPr>
          <a:xfrm>
            <a:off x="6408398" y="3123258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6482854" y="3501602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6451831" y="395460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6482854" y="441627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6459948" y="484408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CuadroTexto 81"/>
          <p:cNvSpPr txBox="1"/>
          <p:nvPr/>
        </p:nvSpPr>
        <p:spPr>
          <a:xfrm>
            <a:off x="6472004" y="5271892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CuadroTexto 82"/>
          <p:cNvSpPr txBox="1"/>
          <p:nvPr/>
        </p:nvSpPr>
        <p:spPr>
          <a:xfrm>
            <a:off x="6486060" y="5739699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CuadroTexto 83"/>
          <p:cNvSpPr txBox="1"/>
          <p:nvPr/>
        </p:nvSpPr>
        <p:spPr>
          <a:xfrm>
            <a:off x="6486060" y="6143936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CuadroTexto 93"/>
          <p:cNvSpPr txBox="1"/>
          <p:nvPr/>
        </p:nvSpPr>
        <p:spPr>
          <a:xfrm>
            <a:off x="5804069" y="26307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95" name="CuadroTexto 94"/>
          <p:cNvSpPr txBox="1"/>
          <p:nvPr/>
        </p:nvSpPr>
        <p:spPr>
          <a:xfrm>
            <a:off x="582043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96" name="CuadroTexto 95"/>
          <p:cNvSpPr txBox="1"/>
          <p:nvPr/>
        </p:nvSpPr>
        <p:spPr>
          <a:xfrm>
            <a:off x="5833474" y="353364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97" name="CuadroTexto 96"/>
          <p:cNvSpPr txBox="1"/>
          <p:nvPr/>
        </p:nvSpPr>
        <p:spPr>
          <a:xfrm>
            <a:off x="5820430" y="396100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98" name="CuadroTexto 97"/>
          <p:cNvSpPr txBox="1"/>
          <p:nvPr/>
        </p:nvSpPr>
        <p:spPr>
          <a:xfrm>
            <a:off x="5820430" y="440570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99" name="CuadroTexto 98"/>
          <p:cNvSpPr txBox="1"/>
          <p:nvPr/>
        </p:nvSpPr>
        <p:spPr>
          <a:xfrm>
            <a:off x="5820430" y="485678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00" name="CuadroTexto 99"/>
          <p:cNvSpPr txBox="1"/>
          <p:nvPr/>
        </p:nvSpPr>
        <p:spPr>
          <a:xfrm>
            <a:off x="5806365" y="527603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01" name="CuadroTexto 100"/>
          <p:cNvSpPr txBox="1"/>
          <p:nvPr/>
        </p:nvSpPr>
        <p:spPr>
          <a:xfrm>
            <a:off x="5791116" y="571309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02" name="CuadroTexto 101"/>
          <p:cNvSpPr txBox="1"/>
          <p:nvPr/>
        </p:nvSpPr>
        <p:spPr>
          <a:xfrm>
            <a:off x="5791116" y="613592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103" name="CuadroTexto 102"/>
          <p:cNvSpPr txBox="1"/>
          <p:nvPr/>
        </p:nvSpPr>
        <p:spPr>
          <a:xfrm>
            <a:off x="6984528" y="26307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104" name="CuadroTexto 103"/>
          <p:cNvSpPr txBox="1"/>
          <p:nvPr/>
        </p:nvSpPr>
        <p:spPr>
          <a:xfrm>
            <a:off x="6972956" y="310963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105" name="CuadroTexto 104"/>
          <p:cNvSpPr txBox="1"/>
          <p:nvPr/>
        </p:nvSpPr>
        <p:spPr>
          <a:xfrm>
            <a:off x="6971077" y="353364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</a:p>
        </p:txBody>
      </p:sp>
      <p:sp>
        <p:nvSpPr>
          <p:cNvPr id="106" name="CuadroTexto 105"/>
          <p:cNvSpPr txBox="1"/>
          <p:nvPr/>
        </p:nvSpPr>
        <p:spPr>
          <a:xfrm>
            <a:off x="6998609" y="399618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07" name="CuadroTexto 106"/>
          <p:cNvSpPr txBox="1"/>
          <p:nvPr/>
        </p:nvSpPr>
        <p:spPr>
          <a:xfrm>
            <a:off x="6998852" y="438794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  <p:sp>
        <p:nvSpPr>
          <p:cNvPr id="108" name="CuadroTexto 107"/>
          <p:cNvSpPr txBox="1"/>
          <p:nvPr/>
        </p:nvSpPr>
        <p:spPr>
          <a:xfrm>
            <a:off x="6998609" y="485496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</a:t>
            </a:r>
          </a:p>
        </p:txBody>
      </p:sp>
      <p:sp>
        <p:nvSpPr>
          <p:cNvPr id="109" name="CuadroTexto 108"/>
          <p:cNvSpPr txBox="1"/>
          <p:nvPr/>
        </p:nvSpPr>
        <p:spPr>
          <a:xfrm>
            <a:off x="6998609" y="527803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110" name="CuadroTexto 109"/>
          <p:cNvSpPr txBox="1"/>
          <p:nvPr/>
        </p:nvSpPr>
        <p:spPr>
          <a:xfrm>
            <a:off x="6999664" y="573969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111" name="CuadroTexto 110"/>
          <p:cNvSpPr txBox="1"/>
          <p:nvPr/>
        </p:nvSpPr>
        <p:spPr>
          <a:xfrm>
            <a:off x="7013908" y="613575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</a:p>
        </p:txBody>
      </p:sp>
      <p:sp>
        <p:nvSpPr>
          <p:cNvPr id="112" name="CuadroTexto 111"/>
          <p:cNvSpPr txBox="1"/>
          <p:nvPr/>
        </p:nvSpPr>
        <p:spPr>
          <a:xfrm>
            <a:off x="8261253" y="267888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113" name="CuadroTexto 112"/>
          <p:cNvSpPr txBox="1"/>
          <p:nvPr/>
        </p:nvSpPr>
        <p:spPr>
          <a:xfrm>
            <a:off x="8261253" y="310963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114" name="CuadroTexto 113"/>
          <p:cNvSpPr txBox="1"/>
          <p:nvPr/>
        </p:nvSpPr>
        <p:spPr>
          <a:xfrm>
            <a:off x="8261253" y="351325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</a:p>
        </p:txBody>
      </p:sp>
      <p:sp>
        <p:nvSpPr>
          <p:cNvPr id="115" name="CuadroTexto 114"/>
          <p:cNvSpPr txBox="1"/>
          <p:nvPr/>
        </p:nvSpPr>
        <p:spPr>
          <a:xfrm>
            <a:off x="8255177" y="393784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16" name="CuadroTexto 115"/>
          <p:cNvSpPr txBox="1"/>
          <p:nvPr/>
        </p:nvSpPr>
        <p:spPr>
          <a:xfrm>
            <a:off x="8248846" y="438794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</p:txBody>
      </p:sp>
      <p:sp>
        <p:nvSpPr>
          <p:cNvPr id="117" name="CuadroTexto 116"/>
          <p:cNvSpPr txBox="1"/>
          <p:nvPr/>
        </p:nvSpPr>
        <p:spPr>
          <a:xfrm>
            <a:off x="8261253" y="484961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</a:t>
            </a:r>
          </a:p>
        </p:txBody>
      </p:sp>
      <p:sp>
        <p:nvSpPr>
          <p:cNvPr id="118" name="CuadroTexto 117"/>
          <p:cNvSpPr txBox="1"/>
          <p:nvPr/>
        </p:nvSpPr>
        <p:spPr>
          <a:xfrm>
            <a:off x="8261767" y="525910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119" name="CuadroTexto 118"/>
          <p:cNvSpPr txBox="1"/>
          <p:nvPr/>
        </p:nvSpPr>
        <p:spPr>
          <a:xfrm>
            <a:off x="8264164" y="572429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</a:p>
        </p:txBody>
      </p:sp>
      <p:sp>
        <p:nvSpPr>
          <p:cNvPr id="120" name="CuadroTexto 119"/>
          <p:cNvSpPr txBox="1"/>
          <p:nvPr/>
        </p:nvSpPr>
        <p:spPr>
          <a:xfrm>
            <a:off x="8287201" y="613191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</a:p>
        </p:txBody>
      </p:sp>
      <p:sp>
        <p:nvSpPr>
          <p:cNvPr id="121" name="CuadroTexto 120"/>
          <p:cNvSpPr txBox="1"/>
          <p:nvPr/>
        </p:nvSpPr>
        <p:spPr>
          <a:xfrm>
            <a:off x="8992760" y="260785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" name="CuadroTexto 121"/>
          <p:cNvSpPr txBox="1"/>
          <p:nvPr/>
        </p:nvSpPr>
        <p:spPr>
          <a:xfrm>
            <a:off x="8992759" y="305639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CuadroTexto 122"/>
          <p:cNvSpPr txBox="1"/>
          <p:nvPr/>
        </p:nvSpPr>
        <p:spPr>
          <a:xfrm>
            <a:off x="9003302" y="347428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CuadroTexto 123"/>
          <p:cNvSpPr txBox="1"/>
          <p:nvPr/>
        </p:nvSpPr>
        <p:spPr>
          <a:xfrm>
            <a:off x="8979868" y="3915144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CuadroTexto 124"/>
          <p:cNvSpPr txBox="1"/>
          <p:nvPr/>
        </p:nvSpPr>
        <p:spPr>
          <a:xfrm>
            <a:off x="8996263" y="445736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7" name="CuadroTexto 126"/>
          <p:cNvSpPr txBox="1"/>
          <p:nvPr/>
        </p:nvSpPr>
        <p:spPr>
          <a:xfrm>
            <a:off x="8973998" y="4838576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CuadroTexto 127"/>
          <p:cNvSpPr txBox="1"/>
          <p:nvPr/>
        </p:nvSpPr>
        <p:spPr>
          <a:xfrm>
            <a:off x="8947042" y="5259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CuadroTexto 128"/>
          <p:cNvSpPr txBox="1"/>
          <p:nvPr/>
        </p:nvSpPr>
        <p:spPr>
          <a:xfrm>
            <a:off x="8990376" y="5724298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CuadroTexto 129"/>
          <p:cNvSpPr txBox="1"/>
          <p:nvPr/>
        </p:nvSpPr>
        <p:spPr>
          <a:xfrm>
            <a:off x="8990376" y="6158109"/>
            <a:ext cx="590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s-MX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CuadroTexto 125"/>
          <p:cNvSpPr txBox="1"/>
          <p:nvPr/>
        </p:nvSpPr>
        <p:spPr>
          <a:xfrm>
            <a:off x="2879189" y="438794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CuadroTexto 131"/>
          <p:cNvSpPr txBox="1"/>
          <p:nvPr/>
        </p:nvSpPr>
        <p:spPr>
          <a:xfrm>
            <a:off x="6477540" y="174156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CuadroTexto 132"/>
          <p:cNvSpPr txBox="1"/>
          <p:nvPr/>
        </p:nvSpPr>
        <p:spPr>
          <a:xfrm>
            <a:off x="2877484" y="353050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4" name="CuadroTexto 133"/>
          <p:cNvSpPr txBox="1"/>
          <p:nvPr/>
        </p:nvSpPr>
        <p:spPr>
          <a:xfrm>
            <a:off x="5310305" y="174156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5" name="CuadroTexto 134"/>
          <p:cNvSpPr txBox="1"/>
          <p:nvPr/>
        </p:nvSpPr>
        <p:spPr>
          <a:xfrm>
            <a:off x="2861818" y="572077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36" name="CuadroTexto 135"/>
          <p:cNvSpPr txBox="1"/>
          <p:nvPr/>
        </p:nvSpPr>
        <p:spPr>
          <a:xfrm>
            <a:off x="7079488" y="174069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37" name="CuadroTexto 136"/>
          <p:cNvSpPr txBox="1"/>
          <p:nvPr/>
        </p:nvSpPr>
        <p:spPr>
          <a:xfrm>
            <a:off x="2876797" y="483353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38" name="CuadroTexto 137"/>
          <p:cNvSpPr txBox="1"/>
          <p:nvPr/>
        </p:nvSpPr>
        <p:spPr>
          <a:xfrm>
            <a:off x="8374258" y="174100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280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78" grpId="0"/>
      <p:bldP spid="110" grpId="0"/>
      <p:bldP spid="117" grpId="0"/>
      <p:bldP spid="126" grpId="0"/>
      <p:bldP spid="132" grpId="0"/>
      <p:bldP spid="133" grpId="0"/>
      <p:bldP spid="134" grpId="0"/>
      <p:bldP spid="135" grpId="0"/>
      <p:bldP spid="136" grpId="0"/>
      <p:bldP spid="137" grpId="0"/>
      <p:bldP spid="1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enseñanza de la multiplicación, a </a:t>
            </a: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través 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tabla Pitagórica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tabla pitagórica es un cuadro de doble entrada para los productos hasta 10 x 10. Fue desarrollada por el famoso matemático Pitágoras hace siglos, pero aún hoy, sigue siendo muy útil para recordar los productos a través del descubrimiento de  regularidades, que nos ayuden a recordar el producto entre  dos números.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8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2268" y="179067"/>
            <a:ext cx="10515600" cy="1016687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ocurre si multiplicas por 1 las filas y columnas? 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2785404" y="1764153"/>
          <a:ext cx="6850965" cy="485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881"/>
                <a:gridCol w="606066"/>
                <a:gridCol w="605355"/>
                <a:gridCol w="606066"/>
                <a:gridCol w="604643"/>
                <a:gridCol w="605355"/>
                <a:gridCol w="604643"/>
                <a:gridCol w="540871"/>
                <a:gridCol w="669127"/>
                <a:gridCol w="713479"/>
                <a:gridCol w="713479"/>
              </a:tblGrid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74943" y="218630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446586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46586" y="309454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32518" y="351926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46586" y="398092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432518" y="439951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432518" y="48236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432518" y="526315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446586" y="571063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395004" y="6158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60652" y="22217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89234" y="218630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03525" y="218630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899053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494581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090109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685637" y="218552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42132" y="218436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79871" y="218436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177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2268" y="17906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Cómo podemos obtener la columna del 2</a:t>
            </a: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relación hay entre la columna del 1 con la del 2?</a:t>
            </a:r>
            <a: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687841"/>
              </p:ext>
            </p:extLst>
          </p:nvPr>
        </p:nvGraphicFramePr>
        <p:xfrm>
          <a:off x="2785404" y="1764153"/>
          <a:ext cx="6850965" cy="485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881"/>
                <a:gridCol w="606066"/>
                <a:gridCol w="605355"/>
                <a:gridCol w="606066"/>
                <a:gridCol w="604643"/>
                <a:gridCol w="605355"/>
                <a:gridCol w="604643"/>
                <a:gridCol w="540871"/>
                <a:gridCol w="669127"/>
                <a:gridCol w="713479"/>
                <a:gridCol w="713479"/>
              </a:tblGrid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74943" y="218630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446586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46586" y="309454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32518" y="351926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46586" y="398092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432518" y="439951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432518" y="48236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432518" y="526315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446586" y="571063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395004" y="6158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60652" y="22217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89234" y="218630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03525" y="218630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899053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494581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090109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685637" y="218552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42132" y="218436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79871" y="218436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081993" y="263287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4322" y="308774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070254" y="352102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997586" y="396759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997574" y="444682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3997574" y="486902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985847" y="526315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997573" y="574238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006933" y="617566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5167527" y="6637326"/>
            <a:ext cx="1983540" cy="154745"/>
          </a:xfrm>
        </p:spPr>
        <p:txBody>
          <a:bodyPr/>
          <a:lstStyle/>
          <a:p>
            <a:r>
              <a:rPr lang="es-MX" dirty="0" smtClean="0"/>
              <a:t>Profesor: Carlos Castro Díaz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550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2268" y="17906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Cómo podemos obtener la columna del </a:t>
            </a: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4?</a:t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¿Cómo a partir de la columna del 2 se puede obtener la columna del 4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relación hay entre ambas columnas?</a:t>
            </a:r>
            <a:r>
              <a:rPr lang="es-MX" sz="2800" dirty="0"/>
              <a:t/>
            </a:r>
            <a:br>
              <a:rPr lang="es-MX" sz="2800" dirty="0"/>
            </a:br>
            <a:endParaRPr lang="es-MX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2785404" y="1764153"/>
          <a:ext cx="6850965" cy="485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881"/>
                <a:gridCol w="606066"/>
                <a:gridCol w="605355"/>
                <a:gridCol w="606066"/>
                <a:gridCol w="604643"/>
                <a:gridCol w="605355"/>
                <a:gridCol w="604643"/>
                <a:gridCol w="540871"/>
                <a:gridCol w="669127"/>
                <a:gridCol w="713479"/>
                <a:gridCol w="713479"/>
              </a:tblGrid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74943" y="218630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446586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46586" y="309454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32518" y="351926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46586" y="398092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432518" y="439951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432518" y="48236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432518" y="526315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446586" y="571063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395004" y="6158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60652" y="22217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89234" y="218630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03525" y="218630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899053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494581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090109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685637" y="218552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42132" y="218436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79871" y="218436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081993" y="263287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4322" y="308774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070254" y="352102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997586" y="396759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997574" y="444682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3997574" y="486902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985847" y="526315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997573" y="574238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006933" y="617566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317594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46135" y="305759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5246135" y="3512299"/>
            <a:ext cx="54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274266" y="3944590"/>
            <a:ext cx="51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5263085" y="437691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227985" y="4841396"/>
            <a:ext cx="52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222646" y="526315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5222646" y="573970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5188671" y="6143936"/>
            <a:ext cx="55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943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2268" y="17906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Cómo podemos obtener la columna del 8</a:t>
            </a: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¿Cómo a partir de la columna del 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puede obtener la columna del 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8?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relación hay entre ambas columnas?</a:t>
            </a:r>
            <a:r>
              <a:rPr lang="es-MX" sz="2800" dirty="0"/>
              <a:t/>
            </a:r>
            <a:br>
              <a:rPr lang="es-MX" sz="2800" dirty="0"/>
            </a:br>
            <a:endParaRPr lang="es-MX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2785404" y="1764153"/>
          <a:ext cx="6850965" cy="485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881"/>
                <a:gridCol w="606066"/>
                <a:gridCol w="605355"/>
                <a:gridCol w="606066"/>
                <a:gridCol w="604643"/>
                <a:gridCol w="605355"/>
                <a:gridCol w="604643"/>
                <a:gridCol w="540871"/>
                <a:gridCol w="669127"/>
                <a:gridCol w="713479"/>
                <a:gridCol w="713479"/>
              </a:tblGrid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74943" y="218630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446586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46586" y="309454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32518" y="351926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46586" y="398092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432518" y="439951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432518" y="48236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432518" y="526315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446586" y="571063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395004" y="6158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60652" y="22217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89234" y="218630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03525" y="218630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899053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494581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090109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685637" y="218552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42132" y="218436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79871" y="218436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081993" y="263287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4322" y="308774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070254" y="352102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997586" y="396759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997574" y="444682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3997574" y="486902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985847" y="526315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997573" y="574238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006933" y="617566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317594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46135" y="305759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5246135" y="3512299"/>
            <a:ext cx="54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274266" y="3944590"/>
            <a:ext cx="51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5263085" y="437691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227985" y="4841396"/>
            <a:ext cx="52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222646" y="526315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5222646" y="573970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5188671" y="6143936"/>
            <a:ext cx="55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7604758" y="26479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758485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7590748" y="353118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7584850" y="393784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7597696" y="436197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7616440" y="484139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7608813" y="528693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7604758" y="57423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7621130" y="617566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4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2268" y="17906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Cómo podemos obtener la columna del </a:t>
            </a: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3?</a:t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sumas la columna del 1 y la del 2. ¿Qué columna obtienes?</a:t>
            </a:r>
            <a:r>
              <a:rPr lang="es-MX" sz="2800" dirty="0"/>
              <a:t/>
            </a:r>
            <a:br>
              <a:rPr lang="es-MX" sz="2800" dirty="0"/>
            </a:br>
            <a:endParaRPr lang="es-MX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40460"/>
              </p:ext>
            </p:extLst>
          </p:nvPr>
        </p:nvGraphicFramePr>
        <p:xfrm>
          <a:off x="2785404" y="1764153"/>
          <a:ext cx="6850965" cy="485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881"/>
                <a:gridCol w="606066"/>
                <a:gridCol w="605355"/>
                <a:gridCol w="606066"/>
                <a:gridCol w="604643"/>
                <a:gridCol w="605355"/>
                <a:gridCol w="604643"/>
                <a:gridCol w="540871"/>
                <a:gridCol w="669127"/>
                <a:gridCol w="713479"/>
                <a:gridCol w="713479"/>
              </a:tblGrid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74943" y="218630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446586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46586" y="309454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32518" y="350451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46586" y="398092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432518" y="439951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432518" y="48236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432518" y="526315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446586" y="571063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395004" y="6158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60652" y="217973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89234" y="218630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03525" y="218630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899053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494581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090109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685637" y="218552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42132" y="218436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79871" y="218436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081993" y="263287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4322" y="308774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070254" y="352102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997586" y="396759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997574" y="444682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3997574" y="486902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985847" y="526315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997573" y="574238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006933" y="617566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317594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46135" y="305759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5246135" y="3512299"/>
            <a:ext cx="54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274266" y="3944590"/>
            <a:ext cx="51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5263085" y="437691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227985" y="4841396"/>
            <a:ext cx="52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222646" y="526315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5222646" y="573970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5188671" y="6143936"/>
            <a:ext cx="55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7604758" y="26479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758485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7590748" y="353118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7584850" y="393784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7597696" y="436197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7616440" y="484139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7608813" y="528693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7604758" y="57423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7621130" y="617566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56" name="CuadroTexto 55"/>
          <p:cNvSpPr txBox="1"/>
          <p:nvPr/>
        </p:nvSpPr>
        <p:spPr>
          <a:xfrm>
            <a:off x="3778359" y="220460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3791256" y="262212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3777188" y="307780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3765454" y="349855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3791256" y="395100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3795356" y="4414330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3795356" y="482238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3807083" y="527193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3791256" y="572476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CuadroTexto 64"/>
          <p:cNvSpPr txBox="1"/>
          <p:nvPr/>
        </p:nvSpPr>
        <p:spPr>
          <a:xfrm>
            <a:off x="3807083" y="613292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CuadroTexto 65"/>
          <p:cNvSpPr txBox="1"/>
          <p:nvPr/>
        </p:nvSpPr>
        <p:spPr>
          <a:xfrm>
            <a:off x="4696269" y="263186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4710341" y="310963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4584349" y="349294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4584349" y="391514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71" name="CuadroTexto 70"/>
          <p:cNvSpPr txBox="1"/>
          <p:nvPr/>
        </p:nvSpPr>
        <p:spPr>
          <a:xfrm>
            <a:off x="4596723" y="441954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2" name="CuadroTexto 71"/>
          <p:cNvSpPr txBox="1"/>
          <p:nvPr/>
        </p:nvSpPr>
        <p:spPr>
          <a:xfrm>
            <a:off x="4596714" y="485604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73" name="CuadroTexto 72"/>
          <p:cNvSpPr txBox="1"/>
          <p:nvPr/>
        </p:nvSpPr>
        <p:spPr>
          <a:xfrm>
            <a:off x="4582645" y="527632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74" name="CuadroTexto 73"/>
          <p:cNvSpPr txBox="1"/>
          <p:nvPr/>
        </p:nvSpPr>
        <p:spPr>
          <a:xfrm>
            <a:off x="4596697" y="575555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4610752" y="61647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98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2268" y="17906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Cómo podemos obtener la columna del 6</a:t>
            </a: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sumas la columna del 2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la del 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columna obtienes?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relación hay entre 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columnas del 3 y del 6?</a:t>
            </a:r>
            <a:r>
              <a:rPr lang="es-MX" sz="2800" dirty="0"/>
              <a:t/>
            </a:r>
            <a:br>
              <a:rPr lang="es-MX" sz="2800" dirty="0"/>
            </a:br>
            <a:endParaRPr lang="es-MX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2785404" y="1764153"/>
          <a:ext cx="6850965" cy="485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881"/>
                <a:gridCol w="606066"/>
                <a:gridCol w="605355"/>
                <a:gridCol w="606066"/>
                <a:gridCol w="604643"/>
                <a:gridCol w="605355"/>
                <a:gridCol w="604643"/>
                <a:gridCol w="540871"/>
                <a:gridCol w="669127"/>
                <a:gridCol w="713479"/>
                <a:gridCol w="713479"/>
              </a:tblGrid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74943" y="218630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446586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46586" y="309454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32518" y="350451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46586" y="398092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432518" y="439951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432518" y="48236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432518" y="526315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446586" y="571063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395004" y="6158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60652" y="217973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89234" y="218630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03525" y="218630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899053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494581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090109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685637" y="218552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42132" y="218436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79871" y="218436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081993" y="263287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4322" y="308774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070254" y="352102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997586" y="396759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997574" y="444682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3997574" y="486902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985847" y="526315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997573" y="574238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006933" y="617566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317594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46135" y="305759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5246135" y="3512299"/>
            <a:ext cx="54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274266" y="3944590"/>
            <a:ext cx="51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5263085" y="437691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227985" y="4841396"/>
            <a:ext cx="52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222646" y="526315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5222646" y="573970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5188671" y="6143936"/>
            <a:ext cx="55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7604758" y="26479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758485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7590748" y="353118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7584850" y="393784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7597696" y="436197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7616440" y="484139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7608813" y="528693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7604758" y="57423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7621130" y="617566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4696269" y="263186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4710341" y="310963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4584349" y="349294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4584349" y="391514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71" name="CuadroTexto 70"/>
          <p:cNvSpPr txBox="1"/>
          <p:nvPr/>
        </p:nvSpPr>
        <p:spPr>
          <a:xfrm>
            <a:off x="4596723" y="441954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2" name="CuadroTexto 71"/>
          <p:cNvSpPr txBox="1"/>
          <p:nvPr/>
        </p:nvSpPr>
        <p:spPr>
          <a:xfrm>
            <a:off x="4596714" y="485604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73" name="CuadroTexto 72"/>
          <p:cNvSpPr txBox="1"/>
          <p:nvPr/>
        </p:nvSpPr>
        <p:spPr>
          <a:xfrm>
            <a:off x="4582645" y="527632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74" name="CuadroTexto 73"/>
          <p:cNvSpPr txBox="1"/>
          <p:nvPr/>
        </p:nvSpPr>
        <p:spPr>
          <a:xfrm>
            <a:off x="4596697" y="575555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4610752" y="61647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76" name="CuadroTexto 75"/>
          <p:cNvSpPr txBox="1"/>
          <p:nvPr/>
        </p:nvSpPr>
        <p:spPr>
          <a:xfrm>
            <a:off x="6425446" y="266159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7" name="CuadroTexto 76"/>
          <p:cNvSpPr txBox="1"/>
          <p:nvPr/>
        </p:nvSpPr>
        <p:spPr>
          <a:xfrm>
            <a:off x="6408398" y="3123258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6482854" y="3501602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6451831" y="395460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6482854" y="441627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6459948" y="484408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CuadroTexto 81"/>
          <p:cNvSpPr txBox="1"/>
          <p:nvPr/>
        </p:nvSpPr>
        <p:spPr>
          <a:xfrm>
            <a:off x="6472004" y="5271892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CuadroTexto 82"/>
          <p:cNvSpPr txBox="1"/>
          <p:nvPr/>
        </p:nvSpPr>
        <p:spPr>
          <a:xfrm>
            <a:off x="6486060" y="5739699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CuadroTexto 83"/>
          <p:cNvSpPr txBox="1"/>
          <p:nvPr/>
        </p:nvSpPr>
        <p:spPr>
          <a:xfrm>
            <a:off x="6486060" y="6143936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mtClean="0"/>
              <a:t>Profesor: Carlos Castro Díaz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5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9" grpId="0"/>
      <p:bldP spid="21" grpId="0"/>
      <p:bldP spid="27" grpId="0"/>
      <p:bldP spid="28" grpId="0"/>
      <p:bldP spid="29" grpId="0"/>
      <p:bldP spid="32" grpId="0"/>
      <p:bldP spid="33" grpId="0"/>
      <p:bldP spid="34" grpId="0"/>
      <p:bldP spid="35" grpId="0"/>
      <p:bldP spid="36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2268" y="17906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MX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Cómo podemos obtener la columna del </a:t>
            </a:r>
            <a: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5?</a:t>
            </a:r>
            <a:br>
              <a:rPr lang="es-MX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sumas la columna del 2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la del 3</a:t>
            </a:r>
            <a:r>
              <a:rPr lang="es-MX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columna obtienes?</a:t>
            </a:r>
            <a:r>
              <a:rPr lang="es-MX" sz="2800" dirty="0"/>
              <a:t/>
            </a:r>
            <a:br>
              <a:rPr lang="es-MX" sz="2800" dirty="0"/>
            </a:br>
            <a: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otras columnas puedes sumar, para completar la columna del 5?</a:t>
            </a:r>
            <a:br>
              <a:rPr lang="es-MX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800" dirty="0"/>
              <a:t/>
            </a:r>
            <a:br>
              <a:rPr lang="es-MX" sz="2800" dirty="0"/>
            </a:br>
            <a:endParaRPr lang="es-MX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/>
          </p:nvPr>
        </p:nvGraphicFramePr>
        <p:xfrm>
          <a:off x="2785404" y="1764153"/>
          <a:ext cx="6850965" cy="48533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881"/>
                <a:gridCol w="606066"/>
                <a:gridCol w="605355"/>
                <a:gridCol w="606066"/>
                <a:gridCol w="604643"/>
                <a:gridCol w="605355"/>
                <a:gridCol w="604643"/>
                <a:gridCol w="540871"/>
                <a:gridCol w="669127"/>
                <a:gridCol w="713479"/>
                <a:gridCol w="713479"/>
              </a:tblGrid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effectLst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412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CL" sz="2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s-MX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074943" y="218630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446586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446586" y="309454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3432518" y="350451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46586" y="398092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432518" y="439951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3432518" y="48236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432518" y="526315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446586" y="571063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395004" y="6158109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3460652" y="217973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689234" y="218630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5303525" y="218630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5914353" y="221722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6494581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7090109" y="218630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7685637" y="218552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8342132" y="2184364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8979871" y="218436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4081993" y="2632879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CuadroTexto 27"/>
          <p:cNvSpPr txBox="1"/>
          <p:nvPr/>
        </p:nvSpPr>
        <p:spPr>
          <a:xfrm>
            <a:off x="4084322" y="308774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4070254" y="352102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CuadroTexto 31"/>
          <p:cNvSpPr txBox="1"/>
          <p:nvPr/>
        </p:nvSpPr>
        <p:spPr>
          <a:xfrm>
            <a:off x="3997586" y="3967593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3997574" y="444682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CuadroTexto 33"/>
          <p:cNvSpPr txBox="1"/>
          <p:nvPr/>
        </p:nvSpPr>
        <p:spPr>
          <a:xfrm>
            <a:off x="3997574" y="4869027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3985847" y="5263152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3997573" y="574238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4006933" y="6175661"/>
            <a:ext cx="590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CuadroTexto 37"/>
          <p:cNvSpPr txBox="1"/>
          <p:nvPr/>
        </p:nvSpPr>
        <p:spPr>
          <a:xfrm>
            <a:off x="5317594" y="264797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5246135" y="305759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5246135" y="3512299"/>
            <a:ext cx="542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274266" y="3944590"/>
            <a:ext cx="514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uadroTexto 41"/>
          <p:cNvSpPr txBox="1"/>
          <p:nvPr/>
        </p:nvSpPr>
        <p:spPr>
          <a:xfrm>
            <a:off x="5263085" y="437691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uadroTexto 42"/>
          <p:cNvSpPr txBox="1"/>
          <p:nvPr/>
        </p:nvSpPr>
        <p:spPr>
          <a:xfrm>
            <a:off x="5227985" y="4841396"/>
            <a:ext cx="52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CuadroTexto 43"/>
          <p:cNvSpPr txBox="1"/>
          <p:nvPr/>
        </p:nvSpPr>
        <p:spPr>
          <a:xfrm>
            <a:off x="5222646" y="526315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CuadroTexto 44"/>
          <p:cNvSpPr txBox="1"/>
          <p:nvPr/>
        </p:nvSpPr>
        <p:spPr>
          <a:xfrm>
            <a:off x="5222646" y="573970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5188671" y="6143936"/>
            <a:ext cx="550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7604758" y="26479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48" name="CuadroTexto 47"/>
          <p:cNvSpPr txBox="1"/>
          <p:nvPr/>
        </p:nvSpPr>
        <p:spPr>
          <a:xfrm>
            <a:off x="758485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49" name="CuadroTexto 48"/>
          <p:cNvSpPr txBox="1"/>
          <p:nvPr/>
        </p:nvSpPr>
        <p:spPr>
          <a:xfrm>
            <a:off x="7590748" y="353118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</a:p>
        </p:txBody>
      </p:sp>
      <p:sp>
        <p:nvSpPr>
          <p:cNvPr id="50" name="CuadroTexto 49"/>
          <p:cNvSpPr txBox="1"/>
          <p:nvPr/>
        </p:nvSpPr>
        <p:spPr>
          <a:xfrm>
            <a:off x="7584850" y="393784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51" name="CuadroTexto 50"/>
          <p:cNvSpPr txBox="1"/>
          <p:nvPr/>
        </p:nvSpPr>
        <p:spPr>
          <a:xfrm>
            <a:off x="7597696" y="436197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</a:p>
        </p:txBody>
      </p:sp>
      <p:sp>
        <p:nvSpPr>
          <p:cNvPr id="52" name="CuadroTexto 51"/>
          <p:cNvSpPr txBox="1"/>
          <p:nvPr/>
        </p:nvSpPr>
        <p:spPr>
          <a:xfrm>
            <a:off x="7616440" y="484139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</a:p>
        </p:txBody>
      </p:sp>
      <p:sp>
        <p:nvSpPr>
          <p:cNvPr id="53" name="CuadroTexto 52"/>
          <p:cNvSpPr txBox="1"/>
          <p:nvPr/>
        </p:nvSpPr>
        <p:spPr>
          <a:xfrm>
            <a:off x="7608813" y="528693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</a:p>
        </p:txBody>
      </p:sp>
      <p:sp>
        <p:nvSpPr>
          <p:cNvPr id="54" name="CuadroTexto 53"/>
          <p:cNvSpPr txBox="1"/>
          <p:nvPr/>
        </p:nvSpPr>
        <p:spPr>
          <a:xfrm>
            <a:off x="7604758" y="57423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7621130" y="6175661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4696269" y="263186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CuadroTexto 66"/>
          <p:cNvSpPr txBox="1"/>
          <p:nvPr/>
        </p:nvSpPr>
        <p:spPr>
          <a:xfrm>
            <a:off x="4710341" y="310963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s-MX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CuadroTexto 68"/>
          <p:cNvSpPr txBox="1"/>
          <p:nvPr/>
        </p:nvSpPr>
        <p:spPr>
          <a:xfrm>
            <a:off x="4584349" y="349294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0" name="CuadroTexto 69"/>
          <p:cNvSpPr txBox="1"/>
          <p:nvPr/>
        </p:nvSpPr>
        <p:spPr>
          <a:xfrm>
            <a:off x="4584349" y="391514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71" name="CuadroTexto 70"/>
          <p:cNvSpPr txBox="1"/>
          <p:nvPr/>
        </p:nvSpPr>
        <p:spPr>
          <a:xfrm>
            <a:off x="4596723" y="441954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2" name="CuadroTexto 71"/>
          <p:cNvSpPr txBox="1"/>
          <p:nvPr/>
        </p:nvSpPr>
        <p:spPr>
          <a:xfrm>
            <a:off x="4596714" y="485604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</a:p>
        </p:txBody>
      </p:sp>
      <p:sp>
        <p:nvSpPr>
          <p:cNvPr id="73" name="CuadroTexto 72"/>
          <p:cNvSpPr txBox="1"/>
          <p:nvPr/>
        </p:nvSpPr>
        <p:spPr>
          <a:xfrm>
            <a:off x="4582645" y="527632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74" name="CuadroTexto 73"/>
          <p:cNvSpPr txBox="1"/>
          <p:nvPr/>
        </p:nvSpPr>
        <p:spPr>
          <a:xfrm>
            <a:off x="4596697" y="575555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75" name="CuadroTexto 74"/>
          <p:cNvSpPr txBox="1"/>
          <p:nvPr/>
        </p:nvSpPr>
        <p:spPr>
          <a:xfrm>
            <a:off x="4610752" y="616477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76" name="CuadroTexto 75"/>
          <p:cNvSpPr txBox="1"/>
          <p:nvPr/>
        </p:nvSpPr>
        <p:spPr>
          <a:xfrm>
            <a:off x="6425442" y="257669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77" name="CuadroTexto 76"/>
          <p:cNvSpPr txBox="1"/>
          <p:nvPr/>
        </p:nvSpPr>
        <p:spPr>
          <a:xfrm>
            <a:off x="6408398" y="3123258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  <p:sp>
        <p:nvSpPr>
          <p:cNvPr id="78" name="CuadroTexto 77"/>
          <p:cNvSpPr txBox="1"/>
          <p:nvPr/>
        </p:nvSpPr>
        <p:spPr>
          <a:xfrm>
            <a:off x="6482854" y="3501602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CuadroTexto 78"/>
          <p:cNvSpPr txBox="1"/>
          <p:nvPr/>
        </p:nvSpPr>
        <p:spPr>
          <a:xfrm>
            <a:off x="6451831" y="395460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80" name="CuadroTexto 79"/>
          <p:cNvSpPr txBox="1"/>
          <p:nvPr/>
        </p:nvSpPr>
        <p:spPr>
          <a:xfrm>
            <a:off x="6482854" y="4416270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CuadroTexto 80"/>
          <p:cNvSpPr txBox="1"/>
          <p:nvPr/>
        </p:nvSpPr>
        <p:spPr>
          <a:xfrm>
            <a:off x="6459948" y="4844081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CuadroTexto 81"/>
          <p:cNvSpPr txBox="1"/>
          <p:nvPr/>
        </p:nvSpPr>
        <p:spPr>
          <a:xfrm>
            <a:off x="6472004" y="5271892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CuadroTexto 82"/>
          <p:cNvSpPr txBox="1"/>
          <p:nvPr/>
        </p:nvSpPr>
        <p:spPr>
          <a:xfrm>
            <a:off x="6486060" y="5739699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CuadroTexto 83"/>
          <p:cNvSpPr txBox="1"/>
          <p:nvPr/>
        </p:nvSpPr>
        <p:spPr>
          <a:xfrm>
            <a:off x="6486060" y="6143936"/>
            <a:ext cx="502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es-MX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CuadroTexto 67"/>
          <p:cNvSpPr txBox="1"/>
          <p:nvPr/>
        </p:nvSpPr>
        <p:spPr>
          <a:xfrm>
            <a:off x="4384447" y="221797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CuadroTexto 84"/>
          <p:cNvSpPr txBox="1"/>
          <p:nvPr/>
        </p:nvSpPr>
        <p:spPr>
          <a:xfrm>
            <a:off x="4384447" y="262719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CuadroTexto 85"/>
          <p:cNvSpPr txBox="1"/>
          <p:nvPr/>
        </p:nvSpPr>
        <p:spPr>
          <a:xfrm>
            <a:off x="4369801" y="3048938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CuadroTexto 86"/>
          <p:cNvSpPr txBox="1"/>
          <p:nvPr/>
        </p:nvSpPr>
        <p:spPr>
          <a:xfrm>
            <a:off x="4383264" y="349934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4383264" y="3959890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CuadroTexto 88"/>
          <p:cNvSpPr txBox="1"/>
          <p:nvPr/>
        </p:nvSpPr>
        <p:spPr>
          <a:xfrm>
            <a:off x="4383264" y="438476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CuadroTexto 89"/>
          <p:cNvSpPr txBox="1"/>
          <p:nvPr/>
        </p:nvSpPr>
        <p:spPr>
          <a:xfrm>
            <a:off x="4384447" y="486482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CuadroTexto 90"/>
          <p:cNvSpPr txBox="1"/>
          <p:nvPr/>
        </p:nvSpPr>
        <p:spPr>
          <a:xfrm>
            <a:off x="4383264" y="5285303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CuadroTexto 91"/>
          <p:cNvSpPr txBox="1"/>
          <p:nvPr/>
        </p:nvSpPr>
        <p:spPr>
          <a:xfrm>
            <a:off x="4383856" y="573781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CuadroTexto 92"/>
          <p:cNvSpPr txBox="1"/>
          <p:nvPr/>
        </p:nvSpPr>
        <p:spPr>
          <a:xfrm>
            <a:off x="4411376" y="614393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es-MX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4" name="CuadroTexto 93"/>
          <p:cNvSpPr txBox="1"/>
          <p:nvPr/>
        </p:nvSpPr>
        <p:spPr>
          <a:xfrm>
            <a:off x="5804069" y="2630784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95" name="CuadroTexto 94"/>
          <p:cNvSpPr txBox="1"/>
          <p:nvPr/>
        </p:nvSpPr>
        <p:spPr>
          <a:xfrm>
            <a:off x="5820430" y="3069522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sp>
        <p:nvSpPr>
          <p:cNvPr id="96" name="CuadroTexto 95"/>
          <p:cNvSpPr txBox="1"/>
          <p:nvPr/>
        </p:nvSpPr>
        <p:spPr>
          <a:xfrm>
            <a:off x="5833474" y="3533649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sp>
        <p:nvSpPr>
          <p:cNvPr id="97" name="CuadroTexto 96"/>
          <p:cNvSpPr txBox="1"/>
          <p:nvPr/>
        </p:nvSpPr>
        <p:spPr>
          <a:xfrm>
            <a:off x="5820430" y="3961006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  <p:sp>
        <p:nvSpPr>
          <p:cNvPr id="98" name="CuadroTexto 97"/>
          <p:cNvSpPr txBox="1"/>
          <p:nvPr/>
        </p:nvSpPr>
        <p:spPr>
          <a:xfrm>
            <a:off x="5820430" y="4405705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</a:p>
        </p:txBody>
      </p:sp>
      <p:sp>
        <p:nvSpPr>
          <p:cNvPr id="99" name="CuadroTexto 98"/>
          <p:cNvSpPr txBox="1"/>
          <p:nvPr/>
        </p:nvSpPr>
        <p:spPr>
          <a:xfrm>
            <a:off x="5820430" y="4856780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100" name="CuadroTexto 99"/>
          <p:cNvSpPr txBox="1"/>
          <p:nvPr/>
        </p:nvSpPr>
        <p:spPr>
          <a:xfrm>
            <a:off x="5806365" y="527603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</a:p>
        </p:txBody>
      </p:sp>
      <p:sp>
        <p:nvSpPr>
          <p:cNvPr id="101" name="CuadroTexto 100"/>
          <p:cNvSpPr txBox="1"/>
          <p:nvPr/>
        </p:nvSpPr>
        <p:spPr>
          <a:xfrm>
            <a:off x="5791116" y="5713093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02" name="CuadroTexto 101"/>
          <p:cNvSpPr txBox="1"/>
          <p:nvPr/>
        </p:nvSpPr>
        <p:spPr>
          <a:xfrm>
            <a:off x="5791116" y="6135927"/>
            <a:ext cx="583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Profesor: Carlos Castro Díaz</a:t>
            </a:r>
            <a:endParaRPr lang="es-MX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02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/>
      <p:bldP spid="20" grpId="0"/>
      <p:bldP spid="27" grpId="0"/>
      <p:bldP spid="28" grpId="0"/>
      <p:bldP spid="29" grpId="0"/>
      <p:bldP spid="32" grpId="0"/>
      <p:bldP spid="33" grpId="0"/>
      <p:bldP spid="34" grpId="0"/>
      <p:bldP spid="35" grpId="0"/>
      <p:bldP spid="36" grpId="0"/>
      <p:bldP spid="37" grpId="0"/>
      <p:bldP spid="66" grpId="0"/>
      <p:bldP spid="67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68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1097</Words>
  <Application>Microsoft Office PowerPoint</Application>
  <PresentationFormat>Panorámica</PresentationFormat>
  <Paragraphs>1002</Paragraphs>
  <Slides>13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de Office</vt:lpstr>
      <vt:lpstr>La enseñanza de la multiplicación, a través de la tabla Pitagórica </vt:lpstr>
      <vt:lpstr> La enseñanza de la multiplicación, a  través de la tabla Pitagórica </vt:lpstr>
      <vt:lpstr>  ¿Qué ocurre si multiplicas por 1 las filas y columnas?   </vt:lpstr>
      <vt:lpstr> ¿Cómo podemos obtener la columna del 2? ¿Qué relación hay entre la columna del 1 con la del 2? </vt:lpstr>
      <vt:lpstr> ¿Cómo podemos obtener la columna del 4? ¿Cómo a partir de la columna del 2 se puede obtener la columna del 4? ¿Qué relación hay entre ambas columnas? </vt:lpstr>
      <vt:lpstr> ¿Cómo podemos obtener la columna del 8? ¿Cómo a partir de la columna del 4 se puede obtener la columna del 8? ¿Qué relación hay entre ambas columnas? </vt:lpstr>
      <vt:lpstr> ¿Cómo podemos obtener la columna del 3? Si sumas la columna del 1 y la del 2. ¿Qué columna obtienes? </vt:lpstr>
      <vt:lpstr> ¿Cómo podemos obtener la columna del 6? Si sumas la columna del 2 y la del 4. ¿Qué columna obtienes? ¿Qué relación hay entre las columnas del 3 y del 6? </vt:lpstr>
      <vt:lpstr> ¿Cómo podemos obtener la columna del 5? Si sumas la columna del 2 y la del 3. ¿Qué columna obtienes? ¿Qué otras columnas puedes sumar, para completar la columna del 5?  </vt:lpstr>
      <vt:lpstr>  ¿Cómo podemos obtener la columna del 7? Si sumas la columna del 3 y la del 4. ¿Qué columna obtienes? ¿Qué otras columnas puedes sumar, para completar la columna del 7?  </vt:lpstr>
      <vt:lpstr> ¿Cómo podemos obtener la columna del 9? Si sumas la columna del 3 y la del 6. ¿Qué columna obtienes? ¿Qué otras columnas puedes sumar, para completar la columna del 9?  </vt:lpstr>
      <vt:lpstr>  ¿Cómo podemos obtener la columna del 10? Si sumas la columna del 1 y la del 9. ¿Qué columna obtienes? ¿Qué otras columnas puedes sumar, para completar la columna del 10? ¿Qué relación hay entre la columna del 5 y la del 10?  </vt:lpstr>
      <vt:lpstr>  ¿Qué ocurre si multiplicas 6 x 4 y 4 x 6? ¿Qué ocurre si multiplicas 9 x 7 y 7 x 9? Prueba esta propiedad con otros números, ¿qué ocurre?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enseñanza de la multiplicación, a través de la tabla Pitagórica</dc:title>
  <dc:creator>Usuario de Windows</dc:creator>
  <cp:lastModifiedBy>Usuario de Windows</cp:lastModifiedBy>
  <cp:revision>55</cp:revision>
  <dcterms:created xsi:type="dcterms:W3CDTF">2018-05-09T20:12:25Z</dcterms:created>
  <dcterms:modified xsi:type="dcterms:W3CDTF">2018-05-15T00:03:39Z</dcterms:modified>
</cp:coreProperties>
</file>