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74" r:id="rId7"/>
    <p:sldId id="272" r:id="rId8"/>
    <p:sldId id="529" r:id="rId9"/>
    <p:sldId id="524" r:id="rId10"/>
    <p:sldId id="526" r:id="rId11"/>
    <p:sldId id="527" r:id="rId12"/>
    <p:sldId id="525" r:id="rId13"/>
    <p:sldId id="528" r:id="rId14"/>
    <p:sldId id="26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C6918-978A-4E22-8E6D-1996F216FF9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14083D5-8109-479D-A6A7-3E3F1BBD5CF2}">
      <dgm:prSet phldrT="[Texto]"/>
      <dgm:spPr>
        <a:solidFill>
          <a:schemeClr val="accent2"/>
        </a:solidFill>
      </dgm:spPr>
      <dgm:t>
        <a:bodyPr/>
        <a:lstStyle/>
        <a:p>
          <a:r>
            <a:rPr lang="es-CL" dirty="0"/>
            <a:t>Describir </a:t>
          </a:r>
          <a:r>
            <a:rPr lang="es-CL"/>
            <a:t>a personajes, </a:t>
          </a:r>
          <a:r>
            <a:rPr lang="es-CL" dirty="0"/>
            <a:t>mediante inferencias de su actuar</a:t>
          </a:r>
        </a:p>
      </dgm:t>
    </dgm:pt>
    <dgm:pt modelId="{8DF985E0-68F7-4273-8637-B673D14BEB76}" type="parTrans" cxnId="{1CC81AD2-9126-4CCC-85AD-64F58F0B0AAB}">
      <dgm:prSet/>
      <dgm:spPr/>
      <dgm:t>
        <a:bodyPr/>
        <a:lstStyle/>
        <a:p>
          <a:endParaRPr lang="es-CL"/>
        </a:p>
      </dgm:t>
    </dgm:pt>
    <dgm:pt modelId="{A42D9465-1399-4F73-AEF4-555B34CD1718}" type="sibTrans" cxnId="{1CC81AD2-9126-4CCC-85AD-64F58F0B0AAB}">
      <dgm:prSet/>
      <dgm:spPr/>
      <dgm:t>
        <a:bodyPr/>
        <a:lstStyle/>
        <a:p>
          <a:endParaRPr lang="es-CL"/>
        </a:p>
      </dgm:t>
    </dgm:pt>
    <dgm:pt modelId="{135BFEA1-CB5B-4570-9017-A62531F37C78}">
      <dgm:prSet phldrT="[Texto]"/>
      <dgm:spPr/>
      <dgm:t>
        <a:bodyPr/>
        <a:lstStyle/>
        <a:p>
          <a:r>
            <a:rPr lang="es-CL" dirty="0"/>
            <a:t>¿QUÉ APRENDÍ?</a:t>
          </a:r>
        </a:p>
      </dgm:t>
    </dgm:pt>
    <dgm:pt modelId="{9AD0F6C1-90B3-4E3F-8488-F1653A43C8A4}" type="parTrans" cxnId="{22F2C73D-2DFA-40FB-A9DB-54346E768060}">
      <dgm:prSet/>
      <dgm:spPr/>
      <dgm:t>
        <a:bodyPr/>
        <a:lstStyle/>
        <a:p>
          <a:endParaRPr lang="es-CL"/>
        </a:p>
      </dgm:t>
    </dgm:pt>
    <dgm:pt modelId="{D654DE4C-5845-4ADA-AAA4-C24DAEC3132A}" type="sibTrans" cxnId="{22F2C73D-2DFA-40FB-A9DB-54346E768060}">
      <dgm:prSet/>
      <dgm:spPr/>
      <dgm:t>
        <a:bodyPr/>
        <a:lstStyle/>
        <a:p>
          <a:endParaRPr lang="es-CL"/>
        </a:p>
      </dgm:t>
    </dgm:pt>
    <dgm:pt modelId="{07B4C800-1AEC-4273-8892-EADF49013AD2}">
      <dgm:prSet phldrT="[Texto]"/>
      <dgm:spPr/>
      <dgm:t>
        <a:bodyPr/>
        <a:lstStyle/>
        <a:p>
          <a:r>
            <a:rPr lang="es-CL" dirty="0"/>
            <a:t>CÓMO </a:t>
          </a:r>
          <a:r>
            <a:rPr lang="es-CL"/>
            <a:t>LO APRENDÍ?</a:t>
          </a:r>
          <a:endParaRPr lang="es-CL" dirty="0"/>
        </a:p>
      </dgm:t>
    </dgm:pt>
    <dgm:pt modelId="{F004F9EF-34B3-42E8-B1FD-8324F84E345B}" type="parTrans" cxnId="{4BD686BD-C2BB-49C2-BC39-E88B6162B59D}">
      <dgm:prSet/>
      <dgm:spPr/>
      <dgm:t>
        <a:bodyPr/>
        <a:lstStyle/>
        <a:p>
          <a:endParaRPr lang="es-CL"/>
        </a:p>
      </dgm:t>
    </dgm:pt>
    <dgm:pt modelId="{8E6AB250-9AB7-42B6-9A7E-58492FE80F47}" type="sibTrans" cxnId="{4BD686BD-C2BB-49C2-BC39-E88B6162B59D}">
      <dgm:prSet/>
      <dgm:spPr/>
      <dgm:t>
        <a:bodyPr/>
        <a:lstStyle/>
        <a:p>
          <a:endParaRPr lang="es-CL"/>
        </a:p>
      </dgm:t>
    </dgm:pt>
    <dgm:pt modelId="{3A31C819-8BF1-44BE-9032-1DC9061C1C6F}">
      <dgm:prSet phldrT="[Texto]"/>
      <dgm:spPr/>
      <dgm:t>
        <a:bodyPr/>
        <a:lstStyle/>
        <a:p>
          <a:r>
            <a:rPr lang="es-CL" dirty="0"/>
            <a:t>¿PARA QUÉ  ME SIRVE?</a:t>
          </a:r>
        </a:p>
      </dgm:t>
    </dgm:pt>
    <dgm:pt modelId="{49A6CF48-7A7D-43F7-B2AE-8D6FA68F853C}" type="parTrans" cxnId="{BF2AAE54-A2F3-4877-9CE1-E3D2E8FF876B}">
      <dgm:prSet/>
      <dgm:spPr/>
      <dgm:t>
        <a:bodyPr/>
        <a:lstStyle/>
        <a:p>
          <a:endParaRPr lang="es-CL"/>
        </a:p>
      </dgm:t>
    </dgm:pt>
    <dgm:pt modelId="{E18EEC89-BD81-4ED3-BA0A-8165CB4D94F0}" type="sibTrans" cxnId="{BF2AAE54-A2F3-4877-9CE1-E3D2E8FF876B}">
      <dgm:prSet/>
      <dgm:spPr/>
      <dgm:t>
        <a:bodyPr/>
        <a:lstStyle/>
        <a:p>
          <a:endParaRPr lang="es-CL"/>
        </a:p>
      </dgm:t>
    </dgm:pt>
    <dgm:pt modelId="{E1753648-91A4-4BD1-A490-4991B35A39DB}">
      <dgm:prSet phldrT="[Texto]"/>
      <dgm:spPr/>
      <dgm:t>
        <a:bodyPr/>
        <a:lstStyle/>
        <a:p>
          <a:r>
            <a:rPr lang="es-CL" dirty="0"/>
            <a:t>¿QUÉ DIFICULTADES TUVE?</a:t>
          </a:r>
        </a:p>
      </dgm:t>
    </dgm:pt>
    <dgm:pt modelId="{7BEA0316-95E2-483C-AE77-6FD789DE84D8}" type="parTrans" cxnId="{2B201B89-3471-470C-B5BE-8E769D17BE1A}">
      <dgm:prSet/>
      <dgm:spPr/>
      <dgm:t>
        <a:bodyPr/>
        <a:lstStyle/>
        <a:p>
          <a:endParaRPr lang="es-CL"/>
        </a:p>
      </dgm:t>
    </dgm:pt>
    <dgm:pt modelId="{AB3F6E8B-D60F-439A-A773-245310F94659}" type="sibTrans" cxnId="{2B201B89-3471-470C-B5BE-8E769D17BE1A}">
      <dgm:prSet/>
      <dgm:spPr/>
      <dgm:t>
        <a:bodyPr/>
        <a:lstStyle/>
        <a:p>
          <a:endParaRPr lang="es-CL"/>
        </a:p>
      </dgm:t>
    </dgm:pt>
    <dgm:pt modelId="{1C4661F0-C350-4292-A4FB-C273F9A19DCF}">
      <dgm:prSet/>
      <dgm:spPr/>
    </dgm:pt>
    <dgm:pt modelId="{325241C9-EF35-46A6-BEE0-15F53987DAF6}" type="parTrans" cxnId="{D37FBDFF-54A6-4E58-A004-61256CB64AE7}">
      <dgm:prSet/>
      <dgm:spPr/>
      <dgm:t>
        <a:bodyPr/>
        <a:lstStyle/>
        <a:p>
          <a:endParaRPr lang="es-CL"/>
        </a:p>
      </dgm:t>
    </dgm:pt>
    <dgm:pt modelId="{02F20410-94B5-446E-8BC8-FB3BA1B069A2}" type="sibTrans" cxnId="{D37FBDFF-54A6-4E58-A004-61256CB64AE7}">
      <dgm:prSet/>
      <dgm:spPr/>
      <dgm:t>
        <a:bodyPr/>
        <a:lstStyle/>
        <a:p>
          <a:endParaRPr lang="es-CL"/>
        </a:p>
      </dgm:t>
    </dgm:pt>
    <dgm:pt modelId="{2AFCFD2E-3857-46E8-B66E-C24372CA1DBB}">
      <dgm:prSet/>
      <dgm:spPr/>
    </dgm:pt>
    <dgm:pt modelId="{8BCFD614-8FD5-437F-B305-E9011B87C1D8}" type="parTrans" cxnId="{F7FAB88C-3626-4636-A230-683AE06D90C5}">
      <dgm:prSet/>
      <dgm:spPr/>
      <dgm:t>
        <a:bodyPr/>
        <a:lstStyle/>
        <a:p>
          <a:endParaRPr lang="es-CL"/>
        </a:p>
      </dgm:t>
    </dgm:pt>
    <dgm:pt modelId="{8D1F71F9-3B00-4F72-8849-15EF01091A9B}" type="sibTrans" cxnId="{F7FAB88C-3626-4636-A230-683AE06D90C5}">
      <dgm:prSet/>
      <dgm:spPr/>
      <dgm:t>
        <a:bodyPr/>
        <a:lstStyle/>
        <a:p>
          <a:endParaRPr lang="es-CL"/>
        </a:p>
      </dgm:t>
    </dgm:pt>
    <dgm:pt modelId="{007C0D0A-78B4-44DD-91DA-29F0D173610B}" type="pres">
      <dgm:prSet presAssocID="{367C6918-978A-4E22-8E6D-1996F216FF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940FA8-6342-4229-9D4D-BC7C412B57AD}" type="pres">
      <dgm:prSet presAssocID="{314083D5-8109-479D-A6A7-3E3F1BBD5CF2}" presName="centerShape" presStyleLbl="node0" presStyleIdx="0" presStyleCnt="1"/>
      <dgm:spPr/>
    </dgm:pt>
    <dgm:pt modelId="{EA9B4552-7A33-4BBC-8897-E8FAB68CE554}" type="pres">
      <dgm:prSet presAssocID="{135BFEA1-CB5B-4570-9017-A62531F37C78}" presName="node" presStyleLbl="node1" presStyleIdx="0" presStyleCnt="4">
        <dgm:presLayoutVars>
          <dgm:bulletEnabled val="1"/>
        </dgm:presLayoutVars>
      </dgm:prSet>
      <dgm:spPr/>
    </dgm:pt>
    <dgm:pt modelId="{41EF89B8-DB17-4E9B-8EC2-3919DFC28247}" type="pres">
      <dgm:prSet presAssocID="{135BFEA1-CB5B-4570-9017-A62531F37C78}" presName="dummy" presStyleCnt="0"/>
      <dgm:spPr/>
    </dgm:pt>
    <dgm:pt modelId="{DCC75A2A-006B-4994-BAA5-EDEEB6337582}" type="pres">
      <dgm:prSet presAssocID="{D654DE4C-5845-4ADA-AAA4-C24DAEC3132A}" presName="sibTrans" presStyleLbl="sibTrans2D1" presStyleIdx="0" presStyleCnt="4"/>
      <dgm:spPr/>
    </dgm:pt>
    <dgm:pt modelId="{33237582-F3CA-47AB-AFE7-F730C1490824}" type="pres">
      <dgm:prSet presAssocID="{07B4C800-1AEC-4273-8892-EADF49013AD2}" presName="node" presStyleLbl="node1" presStyleIdx="1" presStyleCnt="4">
        <dgm:presLayoutVars>
          <dgm:bulletEnabled val="1"/>
        </dgm:presLayoutVars>
      </dgm:prSet>
      <dgm:spPr/>
    </dgm:pt>
    <dgm:pt modelId="{6E8180DB-F868-4731-A3A7-8F0A7A79B5EB}" type="pres">
      <dgm:prSet presAssocID="{07B4C800-1AEC-4273-8892-EADF49013AD2}" presName="dummy" presStyleCnt="0"/>
      <dgm:spPr/>
    </dgm:pt>
    <dgm:pt modelId="{F3BC64E9-9777-4135-B165-CDC8777EDB53}" type="pres">
      <dgm:prSet presAssocID="{8E6AB250-9AB7-42B6-9A7E-58492FE80F47}" presName="sibTrans" presStyleLbl="sibTrans2D1" presStyleIdx="1" presStyleCnt="4"/>
      <dgm:spPr/>
    </dgm:pt>
    <dgm:pt modelId="{FA34AD60-7D3F-4A56-9EBC-04471A8A3653}" type="pres">
      <dgm:prSet presAssocID="{3A31C819-8BF1-44BE-9032-1DC9061C1C6F}" presName="node" presStyleLbl="node1" presStyleIdx="2" presStyleCnt="4">
        <dgm:presLayoutVars>
          <dgm:bulletEnabled val="1"/>
        </dgm:presLayoutVars>
      </dgm:prSet>
      <dgm:spPr/>
    </dgm:pt>
    <dgm:pt modelId="{E180D7CB-8768-4F42-AA85-243D3EEB4B22}" type="pres">
      <dgm:prSet presAssocID="{3A31C819-8BF1-44BE-9032-1DC9061C1C6F}" presName="dummy" presStyleCnt="0"/>
      <dgm:spPr/>
    </dgm:pt>
    <dgm:pt modelId="{FA87AD39-EB9B-4175-901E-34C121044C48}" type="pres">
      <dgm:prSet presAssocID="{E18EEC89-BD81-4ED3-BA0A-8165CB4D94F0}" presName="sibTrans" presStyleLbl="sibTrans2D1" presStyleIdx="2" presStyleCnt="4"/>
      <dgm:spPr/>
    </dgm:pt>
    <dgm:pt modelId="{7B1F11B1-8EE8-4196-8155-67CD2C37AAE9}" type="pres">
      <dgm:prSet presAssocID="{E1753648-91A4-4BD1-A490-4991B35A39DB}" presName="node" presStyleLbl="node1" presStyleIdx="3" presStyleCnt="4">
        <dgm:presLayoutVars>
          <dgm:bulletEnabled val="1"/>
        </dgm:presLayoutVars>
      </dgm:prSet>
      <dgm:spPr/>
    </dgm:pt>
    <dgm:pt modelId="{855DE0DF-212F-4C8F-9127-872440AF8ADD}" type="pres">
      <dgm:prSet presAssocID="{E1753648-91A4-4BD1-A490-4991B35A39DB}" presName="dummy" presStyleCnt="0"/>
      <dgm:spPr/>
    </dgm:pt>
    <dgm:pt modelId="{2DCBD90F-7616-4261-86A4-60BACFE53583}" type="pres">
      <dgm:prSet presAssocID="{AB3F6E8B-D60F-439A-A773-245310F94659}" presName="sibTrans" presStyleLbl="sibTrans2D1" presStyleIdx="3" presStyleCnt="4"/>
      <dgm:spPr/>
    </dgm:pt>
  </dgm:ptLst>
  <dgm:cxnLst>
    <dgm:cxn modelId="{22F2C73D-2DFA-40FB-A9DB-54346E768060}" srcId="{314083D5-8109-479D-A6A7-3E3F1BBD5CF2}" destId="{135BFEA1-CB5B-4570-9017-A62531F37C78}" srcOrd="0" destOrd="0" parTransId="{9AD0F6C1-90B3-4E3F-8488-F1653A43C8A4}" sibTransId="{D654DE4C-5845-4ADA-AAA4-C24DAEC3132A}"/>
    <dgm:cxn modelId="{69FD1D62-CAFB-435B-AE4B-70DAB88EB399}" type="presOf" srcId="{07B4C800-1AEC-4273-8892-EADF49013AD2}" destId="{33237582-F3CA-47AB-AFE7-F730C1490824}" srcOrd="0" destOrd="0" presId="urn:microsoft.com/office/officeart/2005/8/layout/radial6"/>
    <dgm:cxn modelId="{2F522A45-77FE-46E2-8670-3DFCE9525895}" type="presOf" srcId="{135BFEA1-CB5B-4570-9017-A62531F37C78}" destId="{EA9B4552-7A33-4BBC-8897-E8FAB68CE554}" srcOrd="0" destOrd="0" presId="urn:microsoft.com/office/officeart/2005/8/layout/radial6"/>
    <dgm:cxn modelId="{1529996A-F7F2-43C5-8E8E-C52B9189F922}" type="presOf" srcId="{AB3F6E8B-D60F-439A-A773-245310F94659}" destId="{2DCBD90F-7616-4261-86A4-60BACFE53583}" srcOrd="0" destOrd="0" presId="urn:microsoft.com/office/officeart/2005/8/layout/radial6"/>
    <dgm:cxn modelId="{2766C74E-7E30-4CFC-9746-40131A099038}" type="presOf" srcId="{8E6AB250-9AB7-42B6-9A7E-58492FE80F47}" destId="{F3BC64E9-9777-4135-B165-CDC8777EDB53}" srcOrd="0" destOrd="0" presId="urn:microsoft.com/office/officeart/2005/8/layout/radial6"/>
    <dgm:cxn modelId="{BF2AAE54-A2F3-4877-9CE1-E3D2E8FF876B}" srcId="{314083D5-8109-479D-A6A7-3E3F1BBD5CF2}" destId="{3A31C819-8BF1-44BE-9032-1DC9061C1C6F}" srcOrd="2" destOrd="0" parTransId="{49A6CF48-7A7D-43F7-B2AE-8D6FA68F853C}" sibTransId="{E18EEC89-BD81-4ED3-BA0A-8165CB4D94F0}"/>
    <dgm:cxn modelId="{2B201B89-3471-470C-B5BE-8E769D17BE1A}" srcId="{314083D5-8109-479D-A6A7-3E3F1BBD5CF2}" destId="{E1753648-91A4-4BD1-A490-4991B35A39DB}" srcOrd="3" destOrd="0" parTransId="{7BEA0316-95E2-483C-AE77-6FD789DE84D8}" sibTransId="{AB3F6E8B-D60F-439A-A773-245310F94659}"/>
    <dgm:cxn modelId="{F7FAB88C-3626-4636-A230-683AE06D90C5}" srcId="{367C6918-978A-4E22-8E6D-1996F216FF98}" destId="{2AFCFD2E-3857-46E8-B66E-C24372CA1DBB}" srcOrd="1" destOrd="0" parTransId="{8BCFD614-8FD5-437F-B305-E9011B87C1D8}" sibTransId="{8D1F71F9-3B00-4F72-8849-15EF01091A9B}"/>
    <dgm:cxn modelId="{A46E13A8-48B6-4A24-80BE-42D1606C019E}" type="presOf" srcId="{367C6918-978A-4E22-8E6D-1996F216FF98}" destId="{007C0D0A-78B4-44DD-91DA-29F0D173610B}" srcOrd="0" destOrd="0" presId="urn:microsoft.com/office/officeart/2005/8/layout/radial6"/>
    <dgm:cxn modelId="{92A24EB8-795A-406B-897E-79DDEE2B95FE}" type="presOf" srcId="{3A31C819-8BF1-44BE-9032-1DC9061C1C6F}" destId="{FA34AD60-7D3F-4A56-9EBC-04471A8A3653}" srcOrd="0" destOrd="0" presId="urn:microsoft.com/office/officeart/2005/8/layout/radial6"/>
    <dgm:cxn modelId="{4BD686BD-C2BB-49C2-BC39-E88B6162B59D}" srcId="{314083D5-8109-479D-A6A7-3E3F1BBD5CF2}" destId="{07B4C800-1AEC-4273-8892-EADF49013AD2}" srcOrd="1" destOrd="0" parTransId="{F004F9EF-34B3-42E8-B1FD-8324F84E345B}" sibTransId="{8E6AB250-9AB7-42B6-9A7E-58492FE80F47}"/>
    <dgm:cxn modelId="{890532C6-C74B-43F7-A960-CE68D8EC892F}" type="presOf" srcId="{E1753648-91A4-4BD1-A490-4991B35A39DB}" destId="{7B1F11B1-8EE8-4196-8155-67CD2C37AAE9}" srcOrd="0" destOrd="0" presId="urn:microsoft.com/office/officeart/2005/8/layout/radial6"/>
    <dgm:cxn modelId="{1CC81AD2-9126-4CCC-85AD-64F58F0B0AAB}" srcId="{367C6918-978A-4E22-8E6D-1996F216FF98}" destId="{314083D5-8109-479D-A6A7-3E3F1BBD5CF2}" srcOrd="0" destOrd="0" parTransId="{8DF985E0-68F7-4273-8637-B673D14BEB76}" sibTransId="{A42D9465-1399-4F73-AEF4-555B34CD1718}"/>
    <dgm:cxn modelId="{EC6CDEDA-F361-43CA-BBD3-BC2CD695415E}" type="presOf" srcId="{E18EEC89-BD81-4ED3-BA0A-8165CB4D94F0}" destId="{FA87AD39-EB9B-4175-901E-34C121044C48}" srcOrd="0" destOrd="0" presId="urn:microsoft.com/office/officeart/2005/8/layout/radial6"/>
    <dgm:cxn modelId="{270C35ED-7CF2-4D72-8E6B-79A00DF56F33}" type="presOf" srcId="{314083D5-8109-479D-A6A7-3E3F1BBD5CF2}" destId="{F1940FA8-6342-4229-9D4D-BC7C412B57AD}" srcOrd="0" destOrd="0" presId="urn:microsoft.com/office/officeart/2005/8/layout/radial6"/>
    <dgm:cxn modelId="{694A15F8-BC0B-43B5-8AB9-8DD5EB45415D}" type="presOf" srcId="{D654DE4C-5845-4ADA-AAA4-C24DAEC3132A}" destId="{DCC75A2A-006B-4994-BAA5-EDEEB6337582}" srcOrd="0" destOrd="0" presId="urn:microsoft.com/office/officeart/2005/8/layout/radial6"/>
    <dgm:cxn modelId="{D37FBDFF-54A6-4E58-A004-61256CB64AE7}" srcId="{367C6918-978A-4E22-8E6D-1996F216FF98}" destId="{1C4661F0-C350-4292-A4FB-C273F9A19DCF}" srcOrd="2" destOrd="0" parTransId="{325241C9-EF35-46A6-BEE0-15F53987DAF6}" sibTransId="{02F20410-94B5-446E-8BC8-FB3BA1B069A2}"/>
    <dgm:cxn modelId="{C0FBB9F8-62B1-4BE8-A295-94FAD7AF9B20}" type="presParOf" srcId="{007C0D0A-78B4-44DD-91DA-29F0D173610B}" destId="{F1940FA8-6342-4229-9D4D-BC7C412B57AD}" srcOrd="0" destOrd="0" presId="urn:microsoft.com/office/officeart/2005/8/layout/radial6"/>
    <dgm:cxn modelId="{E8D38E82-7EA8-4F0E-AA17-45F09B25E719}" type="presParOf" srcId="{007C0D0A-78B4-44DD-91DA-29F0D173610B}" destId="{EA9B4552-7A33-4BBC-8897-E8FAB68CE554}" srcOrd="1" destOrd="0" presId="urn:microsoft.com/office/officeart/2005/8/layout/radial6"/>
    <dgm:cxn modelId="{E5D871B8-2C2C-4FC3-A7AF-B6CBD522DF7D}" type="presParOf" srcId="{007C0D0A-78B4-44DD-91DA-29F0D173610B}" destId="{41EF89B8-DB17-4E9B-8EC2-3919DFC28247}" srcOrd="2" destOrd="0" presId="urn:microsoft.com/office/officeart/2005/8/layout/radial6"/>
    <dgm:cxn modelId="{6BC88FF3-A7DF-413D-9A6C-ECDEAA5C744E}" type="presParOf" srcId="{007C0D0A-78B4-44DD-91DA-29F0D173610B}" destId="{DCC75A2A-006B-4994-BAA5-EDEEB6337582}" srcOrd="3" destOrd="0" presId="urn:microsoft.com/office/officeart/2005/8/layout/radial6"/>
    <dgm:cxn modelId="{ECF8C600-9749-4491-8B5B-BFA9E3414E1D}" type="presParOf" srcId="{007C0D0A-78B4-44DD-91DA-29F0D173610B}" destId="{33237582-F3CA-47AB-AFE7-F730C1490824}" srcOrd="4" destOrd="0" presId="urn:microsoft.com/office/officeart/2005/8/layout/radial6"/>
    <dgm:cxn modelId="{79A68609-A135-411D-B98D-257379B17BB7}" type="presParOf" srcId="{007C0D0A-78B4-44DD-91DA-29F0D173610B}" destId="{6E8180DB-F868-4731-A3A7-8F0A7A79B5EB}" srcOrd="5" destOrd="0" presId="urn:microsoft.com/office/officeart/2005/8/layout/radial6"/>
    <dgm:cxn modelId="{A2D63EDB-ECE2-48B8-9EFA-815025944E35}" type="presParOf" srcId="{007C0D0A-78B4-44DD-91DA-29F0D173610B}" destId="{F3BC64E9-9777-4135-B165-CDC8777EDB53}" srcOrd="6" destOrd="0" presId="urn:microsoft.com/office/officeart/2005/8/layout/radial6"/>
    <dgm:cxn modelId="{59178500-3D26-4220-9A07-13A388EB7C8A}" type="presParOf" srcId="{007C0D0A-78B4-44DD-91DA-29F0D173610B}" destId="{FA34AD60-7D3F-4A56-9EBC-04471A8A3653}" srcOrd="7" destOrd="0" presId="urn:microsoft.com/office/officeart/2005/8/layout/radial6"/>
    <dgm:cxn modelId="{E26F9894-D883-4277-AA76-FA673658DD40}" type="presParOf" srcId="{007C0D0A-78B4-44DD-91DA-29F0D173610B}" destId="{E180D7CB-8768-4F42-AA85-243D3EEB4B22}" srcOrd="8" destOrd="0" presId="urn:microsoft.com/office/officeart/2005/8/layout/radial6"/>
    <dgm:cxn modelId="{59BD2841-0F7E-4291-B2C4-FA02D3FAA5CF}" type="presParOf" srcId="{007C0D0A-78B4-44DD-91DA-29F0D173610B}" destId="{FA87AD39-EB9B-4175-901E-34C121044C48}" srcOrd="9" destOrd="0" presId="urn:microsoft.com/office/officeart/2005/8/layout/radial6"/>
    <dgm:cxn modelId="{B1D22DE0-A713-4A27-AE79-010DCB5B3C02}" type="presParOf" srcId="{007C0D0A-78B4-44DD-91DA-29F0D173610B}" destId="{7B1F11B1-8EE8-4196-8155-67CD2C37AAE9}" srcOrd="10" destOrd="0" presId="urn:microsoft.com/office/officeart/2005/8/layout/radial6"/>
    <dgm:cxn modelId="{C22C5B64-44CD-4AEC-9E53-4181E348B727}" type="presParOf" srcId="{007C0D0A-78B4-44DD-91DA-29F0D173610B}" destId="{855DE0DF-212F-4C8F-9127-872440AF8ADD}" srcOrd="11" destOrd="0" presId="urn:microsoft.com/office/officeart/2005/8/layout/radial6"/>
    <dgm:cxn modelId="{A84CD753-A22B-4833-8B98-FA250A082EDB}" type="presParOf" srcId="{007C0D0A-78B4-44DD-91DA-29F0D173610B}" destId="{2DCBD90F-7616-4261-86A4-60BACFE535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BD90F-7616-4261-86A4-60BACFE53583}">
      <dsp:nvSpPr>
        <dsp:cNvPr id="0" name=""/>
        <dsp:cNvSpPr/>
      </dsp:nvSpPr>
      <dsp:spPr>
        <a:xfrm>
          <a:off x="1617392" y="624049"/>
          <a:ext cx="4170567" cy="4170567"/>
        </a:xfrm>
        <a:prstGeom prst="blockArc">
          <a:avLst>
            <a:gd name="adj1" fmla="val 10800000"/>
            <a:gd name="adj2" fmla="val 162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7AD39-EB9B-4175-901E-34C121044C48}">
      <dsp:nvSpPr>
        <dsp:cNvPr id="0" name=""/>
        <dsp:cNvSpPr/>
      </dsp:nvSpPr>
      <dsp:spPr>
        <a:xfrm>
          <a:off x="1617392" y="624049"/>
          <a:ext cx="4170567" cy="4170567"/>
        </a:xfrm>
        <a:prstGeom prst="blockArc">
          <a:avLst>
            <a:gd name="adj1" fmla="val 5400000"/>
            <a:gd name="adj2" fmla="val 108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C64E9-9777-4135-B165-CDC8777EDB53}">
      <dsp:nvSpPr>
        <dsp:cNvPr id="0" name=""/>
        <dsp:cNvSpPr/>
      </dsp:nvSpPr>
      <dsp:spPr>
        <a:xfrm>
          <a:off x="1617392" y="624049"/>
          <a:ext cx="4170567" cy="4170567"/>
        </a:xfrm>
        <a:prstGeom prst="blockArc">
          <a:avLst>
            <a:gd name="adj1" fmla="val 0"/>
            <a:gd name="adj2" fmla="val 54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75A2A-006B-4994-BAA5-EDEEB6337582}">
      <dsp:nvSpPr>
        <dsp:cNvPr id="0" name=""/>
        <dsp:cNvSpPr/>
      </dsp:nvSpPr>
      <dsp:spPr>
        <a:xfrm>
          <a:off x="1617392" y="624049"/>
          <a:ext cx="4170567" cy="4170567"/>
        </a:xfrm>
        <a:prstGeom prst="blockArc">
          <a:avLst>
            <a:gd name="adj1" fmla="val 16200000"/>
            <a:gd name="adj2" fmla="val 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40FA8-6342-4229-9D4D-BC7C412B57AD}">
      <dsp:nvSpPr>
        <dsp:cNvPr id="0" name=""/>
        <dsp:cNvSpPr/>
      </dsp:nvSpPr>
      <dsp:spPr>
        <a:xfrm>
          <a:off x="2744463" y="1751121"/>
          <a:ext cx="1916424" cy="191642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Describir </a:t>
          </a:r>
          <a:r>
            <a:rPr lang="es-CL" sz="1800" kern="1200"/>
            <a:t>a personajes, </a:t>
          </a:r>
          <a:r>
            <a:rPr lang="es-CL" sz="1800" kern="1200" dirty="0"/>
            <a:t>mediante inferencias de su actuar</a:t>
          </a:r>
        </a:p>
      </dsp:txBody>
      <dsp:txXfrm>
        <a:off x="3025117" y="2031775"/>
        <a:ext cx="1355116" cy="1355116"/>
      </dsp:txXfrm>
    </dsp:sp>
    <dsp:sp modelId="{EA9B4552-7A33-4BBC-8897-E8FAB68CE554}">
      <dsp:nvSpPr>
        <dsp:cNvPr id="0" name=""/>
        <dsp:cNvSpPr/>
      </dsp:nvSpPr>
      <dsp:spPr>
        <a:xfrm>
          <a:off x="3031927" y="1595"/>
          <a:ext cx="1341496" cy="13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¿QUÉ APRENDÍ?</a:t>
          </a:r>
        </a:p>
      </dsp:txBody>
      <dsp:txXfrm>
        <a:off x="3228385" y="198053"/>
        <a:ext cx="948580" cy="948580"/>
      </dsp:txXfrm>
    </dsp:sp>
    <dsp:sp modelId="{33237582-F3CA-47AB-AFE7-F730C1490824}">
      <dsp:nvSpPr>
        <dsp:cNvPr id="0" name=""/>
        <dsp:cNvSpPr/>
      </dsp:nvSpPr>
      <dsp:spPr>
        <a:xfrm>
          <a:off x="5068917" y="2038585"/>
          <a:ext cx="1341496" cy="13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CÓMO </a:t>
          </a:r>
          <a:r>
            <a:rPr lang="es-CL" sz="1200" kern="1200"/>
            <a:t>LO APRENDÍ?</a:t>
          </a:r>
          <a:endParaRPr lang="es-CL" sz="1200" kern="1200" dirty="0"/>
        </a:p>
      </dsp:txBody>
      <dsp:txXfrm>
        <a:off x="5265375" y="2235043"/>
        <a:ext cx="948580" cy="948580"/>
      </dsp:txXfrm>
    </dsp:sp>
    <dsp:sp modelId="{FA34AD60-7D3F-4A56-9EBC-04471A8A3653}">
      <dsp:nvSpPr>
        <dsp:cNvPr id="0" name=""/>
        <dsp:cNvSpPr/>
      </dsp:nvSpPr>
      <dsp:spPr>
        <a:xfrm>
          <a:off x="3031927" y="4075575"/>
          <a:ext cx="1341496" cy="13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¿PARA QUÉ  ME SIRVE?</a:t>
          </a:r>
        </a:p>
      </dsp:txBody>
      <dsp:txXfrm>
        <a:off x="3228385" y="4272033"/>
        <a:ext cx="948580" cy="948580"/>
      </dsp:txXfrm>
    </dsp:sp>
    <dsp:sp modelId="{7B1F11B1-8EE8-4196-8155-67CD2C37AAE9}">
      <dsp:nvSpPr>
        <dsp:cNvPr id="0" name=""/>
        <dsp:cNvSpPr/>
      </dsp:nvSpPr>
      <dsp:spPr>
        <a:xfrm>
          <a:off x="994937" y="2038585"/>
          <a:ext cx="1341496" cy="134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¿QUÉ DIFICULTADES TUVE?</a:t>
          </a:r>
        </a:p>
      </dsp:txBody>
      <dsp:txXfrm>
        <a:off x="1191395" y="2235043"/>
        <a:ext cx="948580" cy="94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0905-F9AF-4455-AB8F-C29D1AD9AC44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383E-5357-49C7-A2B8-966A92B0B5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457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0993E-FDCD-480D-B3B8-7E499432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5FD06B-E1E9-4494-85C3-0978E51D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03051-F923-444B-A3CB-23CC7393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5E46B-4A8B-4729-9FDD-3A16D91E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34F76-8BE4-42F8-B7C8-01B8686F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93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81084-E87D-4D89-995A-F9A7E65E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7DF6D6-23C6-4389-82EA-94D67BE3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6F2E6-DCAF-4CB3-B534-BB10F369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5205E-80DF-460D-8ACD-740873C2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B77A9-FDDB-4B9A-9587-DD24CFB0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8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78888D-F440-4AB4-AD87-95B23088A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D366BA-6D8D-4F2D-84D9-A85986E2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4F478-10DC-471B-AAC7-A0C618A2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FC57F-DEDF-4238-A64B-EA5148A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DA693-7C36-4611-ABDC-3D3F91BD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85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6273800" y="3379433"/>
            <a:ext cx="4487600" cy="8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2"/>
          </p:nvPr>
        </p:nvSpPr>
        <p:spPr>
          <a:xfrm>
            <a:off x="6499267" y="4302961"/>
            <a:ext cx="4262000" cy="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3333" b="1">
                <a:latin typeface="Dawning of a New Day"/>
                <a:ea typeface="Dawning of a New Day"/>
                <a:cs typeface="Dawning of a New Day"/>
                <a:sym typeface="Dawning of a New D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7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D815C-FE12-4D61-B84E-5CF96A46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8C96F-9C7B-41A0-8F4F-D7D606656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485D5-E637-46E3-9830-4B9D9C0B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61A2E-6EBF-4CB6-8AD7-8472020D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0DA6A-6D40-4D2B-A5BD-D28B0B3F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35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065F3-D9E5-4C32-942F-4E5FBB80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2F1CBB-8190-460F-900A-8AB3A870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36C3F9-B7DB-4B5E-9604-9ED3CAB2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3EAC7-AACF-4EE3-BCAA-0559AF36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D0065-2166-4351-8962-C6E9986D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812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353A6-4C93-4AA6-9F51-C137B37E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B6C09-6EF6-4861-A97D-1592A3AF8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476755-82D0-45F4-A0AC-E7764282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B6BA7-4DD4-4B1D-8A0D-C054CF4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1CAF2-FCD3-4A09-B8BF-6827D011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4A57BE-7E48-45F7-A676-E3533D60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9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85A3D-CF10-4B6D-B8E1-92E5B78F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81E6C2-D61A-42E5-9E1B-B5535984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5A9F1-426F-43A3-9619-BD11BA50B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5AFD17-051F-4B6E-A44C-DC94FF8E3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ADF02A-2F70-404E-921C-23AD5C8E3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1917CD-5F31-462F-9DDE-27513443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181345-6CBB-41AD-B7AF-7241A23B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7DC95F-A866-4805-A5DC-6FB11578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72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2B39-0C98-4EE6-BD53-5340C803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2566EA-D724-45E0-AD4E-4327B4AB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27F3B6-EA26-476A-AA88-0AD1A1C8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DD3AF0-EDF4-4BE3-A6B8-6BC9EDF6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98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ECD4D9-8901-47AA-A522-EAE1F77B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56910D-303A-4BA4-BFBD-FA4B80A0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F84AF-2F08-486F-8260-B7E10DA8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82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C968A-1BAC-4C44-97C9-6C034D04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09A07-3BFA-4787-AB2E-60B01746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39AC7-3C36-43C0-9620-D5E41D62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1B3162-23EF-443D-B662-DB4DB777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F8FEE4-FF17-411B-81E8-0AD57DA7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782B9B-F1DC-4F45-9983-8F958C75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31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1BE2C-EC7B-40CD-9447-39D974E9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9B013-52C0-4D1D-844B-971779541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5644D-B787-4443-8726-64BE89B4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CA49A8-9C9D-4071-8962-CA41ADF2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A541C-0867-42FE-8D71-2CC955BB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4942DF-A0BF-4BFC-98A9-63E71EB1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31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BE0467-C725-4A5A-8FBC-AB73340B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F35057-77E5-4BE6-8E11-D3499EDC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BAB52-2F02-4D3C-AEEF-16F39887D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C1ED-1596-4681-9FA5-9B56B243762F}" type="datetimeFigureOut">
              <a:rPr lang="es-CL" smtClean="0"/>
              <a:t>25-06-2021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FB9E6-72C8-481C-A509-5DBA4B484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FEDFC-7E45-425C-A7B5-BFBD71EA1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9BC0-7EBE-40DD-A7FE-291034C0C2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03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3600" dirty="0"/>
              <a:t>Objetivo: </a:t>
            </a:r>
            <a:r>
              <a:rPr lang="es-ES" sz="3600" dirty="0"/>
              <a:t>analizar aspectos relevantes de narraciones leídas; describiendo características  de los personajes, mediante inferencias de su actuar.</a:t>
            </a:r>
            <a:r>
              <a:rPr lang="es-CL" sz="3600" dirty="0"/>
              <a:t> </a:t>
            </a:r>
            <a:r>
              <a:rPr lang="es-CL" sz="3600" dirty="0">
                <a:solidFill>
                  <a:srgbClr val="FF0000"/>
                </a:solidFill>
              </a:rPr>
              <a:t>(Habilidad: interpretar y relacionar</a:t>
            </a:r>
            <a:r>
              <a:rPr lang="es-CL" sz="5400" dirty="0">
                <a:solidFill>
                  <a:srgbClr val="FF0000"/>
                </a:solidFill>
              </a:rPr>
              <a:t>)</a:t>
            </a:r>
            <a:br>
              <a:rPr lang="es-CL" sz="5400" dirty="0">
                <a:solidFill>
                  <a:srgbClr val="FF0000"/>
                </a:solidFill>
              </a:rPr>
            </a:br>
            <a:endParaRPr lang="es-CL" sz="5200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9ABE0FA-D098-4011-9549-BF79018FBE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73" y="4168268"/>
            <a:ext cx="3372367" cy="1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8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76200" y="-99387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-99387"/>
            <a:ext cx="11152094" cy="20444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CL" sz="5200" dirty="0">
                <a:solidFill>
                  <a:srgbClr val="FF0000"/>
                </a:solidFill>
              </a:rPr>
              <a:t>Desarrollo: </a:t>
            </a:r>
            <a:r>
              <a:rPr lang="es-CL" sz="5200" dirty="0"/>
              <a:t>actividad para que los estudiantes la realicen de modo autónomo: lectura del texto: El Rey Midas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A64A0-2F2E-4D68-98F0-34BB17445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u="sng" dirty="0">
                <a:latin typeface="Times New Roman" panose="02020603050405020304" pitchFamily="18" charset="0"/>
              </a:rPr>
              <a:t>LECTURA TEATRALIZADA-</a:t>
            </a:r>
          </a:p>
          <a:p>
            <a:pPr marL="0" indent="0">
              <a:buNone/>
            </a:pPr>
            <a:r>
              <a:rPr lang="es-ES" u="sng">
                <a:latin typeface="Times New Roman" panose="02020603050405020304" pitchFamily="18" charset="0"/>
              </a:rPr>
              <a:t>TEXTO IMPRESO EN SUS ESCRITORIOS</a:t>
            </a:r>
            <a:endParaRPr lang="es-ES" u="sng" dirty="0">
              <a:latin typeface="Times New Roman" panose="02020603050405020304" pitchFamily="18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9E7883-FFC5-46F1-9EF4-36E673554394}"/>
              </a:ext>
            </a:extLst>
          </p:cNvPr>
          <p:cNvSpPr/>
          <p:nvPr/>
        </p:nvSpPr>
        <p:spPr>
          <a:xfrm>
            <a:off x="5854148" y="3230217"/>
            <a:ext cx="636104" cy="19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CA4DDE-420B-4D47-AD17-67D88FCC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45087"/>
            <a:ext cx="501594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5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A64A0-2F2E-4D68-98F0-34BB17445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¿Por qué crees que el rey Midas se sintió consternado?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a.-porque no tuvo todo el oro que quería.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b.-porque se dio cuenta que se moriría de hambre.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c.-porque Baco lo había engañado. 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9E7883-FFC5-46F1-9EF4-36E673554394}"/>
              </a:ext>
            </a:extLst>
          </p:cNvPr>
          <p:cNvSpPr/>
          <p:nvPr/>
        </p:nvSpPr>
        <p:spPr>
          <a:xfrm>
            <a:off x="5716775" y="2055804"/>
            <a:ext cx="501201" cy="88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94FC5B-BFFA-4BA4-803B-F19A65DD8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" y="1931830"/>
            <a:ext cx="5379776" cy="407404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7F90BC7-9191-4664-A445-8F9FC664DB74}"/>
              </a:ext>
            </a:extLst>
          </p:cNvPr>
          <p:cNvSpPr/>
          <p:nvPr/>
        </p:nvSpPr>
        <p:spPr>
          <a:xfrm>
            <a:off x="1869141" y="635318"/>
            <a:ext cx="8135471" cy="763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Preguntas sobre la comprensión del texto y un ejercicio que pueden responder en el chat sobre el significado aproximado de la </a:t>
            </a:r>
            <a:r>
              <a:rPr lang="es-CL" dirty="0" err="1"/>
              <a:t>palabra:CONSTERNADO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227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1075894" cy="1690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CL" sz="5200" dirty="0">
                <a:solidFill>
                  <a:srgbClr val="FF0000"/>
                </a:solidFill>
              </a:rPr>
              <a:t>Continuación de desarrollo: </a:t>
            </a:r>
            <a:r>
              <a:rPr lang="es-CL" sz="5200" dirty="0"/>
              <a:t>monitoreo para saber si comprendieron el texto: El Rey Midas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BFAC205-AF70-4218-AD18-4E4F798CD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52" y="1825625"/>
            <a:ext cx="8898095" cy="4351338"/>
          </a:xfrm>
        </p:spPr>
      </p:pic>
    </p:spTree>
    <p:extLst>
      <p:ext uri="{BB962C8B-B14F-4D97-AF65-F5344CB8AC3E}">
        <p14:creationId xmlns:p14="http://schemas.microsoft.com/office/powerpoint/2010/main" val="5458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5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  <a:p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8FBD699-F5C5-4D72-BA81-DC338BA2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1501421"/>
            <a:ext cx="10284177" cy="4991454"/>
          </a:xfrm>
          <a:prstGeom prst="rect">
            <a:avLst/>
          </a:prstGeom>
        </p:spPr>
      </p:pic>
      <p:sp>
        <p:nvSpPr>
          <p:cNvPr id="12" name="Diagrama de flujo: cinta perforada 11">
            <a:extLst>
              <a:ext uri="{FF2B5EF4-FFF2-40B4-BE49-F238E27FC236}">
                <a16:creationId xmlns:a16="http://schemas.microsoft.com/office/drawing/2014/main" id="{90BA6800-3AE5-4EE8-8243-3978D42805FB}"/>
              </a:ext>
            </a:extLst>
          </p:cNvPr>
          <p:cNvSpPr/>
          <p:nvPr/>
        </p:nvSpPr>
        <p:spPr>
          <a:xfrm>
            <a:off x="618565" y="189847"/>
            <a:ext cx="11201400" cy="13115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MONITOREO A MODO DE CIERRE  DEL  OA 4</a:t>
            </a:r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uso de cuestionario Classroom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(inferir sobre el actuar del personaje principal)</a:t>
            </a:r>
          </a:p>
        </p:txBody>
      </p:sp>
    </p:spTree>
    <p:extLst>
      <p:ext uri="{BB962C8B-B14F-4D97-AF65-F5344CB8AC3E}">
        <p14:creationId xmlns:p14="http://schemas.microsoft.com/office/powerpoint/2010/main" val="387217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18F4C91-A3CA-4A9B-937E-1844A7C17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45756"/>
              </p:ext>
            </p:extLst>
          </p:nvPr>
        </p:nvGraphicFramePr>
        <p:xfrm>
          <a:off x="4043966" y="719666"/>
          <a:ext cx="74053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42C821E-A598-4C8E-A3A3-A029364A0C36}"/>
              </a:ext>
            </a:extLst>
          </p:cNvPr>
          <p:cNvSpPr/>
          <p:nvPr/>
        </p:nvSpPr>
        <p:spPr>
          <a:xfrm>
            <a:off x="1048870" y="0"/>
            <a:ext cx="543261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CIERRE DE LA CLASE: </a:t>
            </a:r>
            <a:r>
              <a:rPr lang="es-CL" dirty="0">
                <a:solidFill>
                  <a:schemeClr val="tx1"/>
                </a:solidFill>
              </a:rPr>
              <a:t>HACER USO DE LAS RESPUESTAS A LAS PREGUNTAS  PARA LUEGO RETOMAR EN LA CLASE POSTERIOR LO QUE NO QUEDÓ CLARO.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121024"/>
            <a:ext cx="11937940" cy="9547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CL" sz="5200" dirty="0">
                <a:solidFill>
                  <a:srgbClr val="FFFFFF"/>
                </a:solidFill>
              </a:rPr>
              <a:t> </a:t>
            </a:r>
            <a:r>
              <a:rPr lang="es-CL" sz="4000" dirty="0">
                <a:solidFill>
                  <a:srgbClr val="FF0000"/>
                </a:solidFill>
              </a:rPr>
              <a:t>INICIO:</a:t>
            </a:r>
            <a:r>
              <a:rPr lang="es-CL" sz="4000" dirty="0"/>
              <a:t> USO MENTIMETER: ¿Qué  elementos narrativos conoces?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s-CL" sz="2400" dirty="0">
              <a:solidFill>
                <a:srgbClr val="FF0000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B7C7A-4DC6-451E-92FA-DA0510050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10"/>
            <a:ext cx="12192000" cy="52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7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CL" sz="5200" dirty="0"/>
              <a:t>Elementos  N.               Aspectos relevantes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s-CL" dirty="0">
              <a:solidFill>
                <a:srgbClr val="FFFFFF"/>
              </a:solidFill>
            </a:endParaRPr>
          </a:p>
          <a:p>
            <a:endParaRPr lang="es-CL" sz="2400" dirty="0">
              <a:solidFill>
                <a:srgbClr val="FF0000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6F2AD2-A9DF-4733-8931-C99D5E81D8CD}"/>
              </a:ext>
            </a:extLst>
          </p:cNvPr>
          <p:cNvSpPr txBox="1"/>
          <p:nvPr/>
        </p:nvSpPr>
        <p:spPr>
          <a:xfrm>
            <a:off x="6581104" y="1620371"/>
            <a:ext cx="44432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indent="-304792">
              <a:spcAft>
                <a:spcPts val="2133"/>
              </a:spcAft>
              <a:buAutoNum type="arabicPeriod"/>
            </a:pPr>
            <a:r>
              <a:rPr lang="es-ES" sz="2000" dirty="0">
                <a:solidFill>
                  <a:srgbClr val="FF0000"/>
                </a:solidFill>
              </a:rPr>
              <a:t>Describir a un personaje en su forma de su actuar, mediante inferencias.</a:t>
            </a:r>
          </a:p>
          <a:p>
            <a:pPr marL="304792" indent="-304792">
              <a:spcAft>
                <a:spcPts val="2133"/>
              </a:spcAft>
              <a:buAutoNum type="arabicPeriod"/>
            </a:pPr>
            <a:r>
              <a:rPr lang="es-ES" sz="2000" dirty="0"/>
              <a:t>Opinar sobre las actitudes de los personajes.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2000" dirty="0"/>
              <a:t>3. Extraer información explícita e implícita.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2000" dirty="0"/>
              <a:t>4. Explicar la consecuencia de los acontecimientos de un texto narrativo.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2000" dirty="0"/>
              <a:t>5. Describir </a:t>
            </a:r>
            <a:r>
              <a:rPr lang="es-ES" sz="2000" dirty="0">
                <a:solidFill>
                  <a:schemeClr val="tx1"/>
                </a:solidFill>
              </a:rPr>
              <a:t>el ambiente </a:t>
            </a:r>
            <a:r>
              <a:rPr lang="es-ES" sz="2000" dirty="0"/>
              <a:t>de una narración mediante inferencias. 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8B4C25E5-F167-4331-8E81-561B0EA3CEB8}"/>
              </a:ext>
            </a:extLst>
          </p:cNvPr>
          <p:cNvSpPr/>
          <p:nvPr/>
        </p:nvSpPr>
        <p:spPr>
          <a:xfrm>
            <a:off x="8628845" y="1414781"/>
            <a:ext cx="309093" cy="275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C09828-37EB-4D29-9C2B-3C26C0B2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Elementos del texto narrativo">
            <a:extLst>
              <a:ext uri="{FF2B5EF4-FFF2-40B4-BE49-F238E27FC236}">
                <a16:creationId xmlns:a16="http://schemas.microsoft.com/office/drawing/2014/main" id="{14EED6D3-6AAA-4EAF-9BF2-E8070BBC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" y="1414781"/>
            <a:ext cx="5511086" cy="49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6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1761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0000"/>
                </a:solidFill>
              </a:rPr>
              <a:t>Inicio de desarrollo</a:t>
            </a:r>
            <a:r>
              <a:rPr lang="es-CL" sz="3200" dirty="0"/>
              <a:t>: ¿qué estrategia ocuparemos para describir a personajes, mediante su actuar? (utilizaremos texto del estudiante).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s-CL" dirty="0"/>
              <a:t>Respuesta: La estrategia es que  siempre que leas una pregunta subraya las palabras claves.</a:t>
            </a:r>
          </a:p>
          <a:p>
            <a:pPr algn="just"/>
            <a:endParaRPr lang="es-CL" dirty="0"/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A64A0-2F2E-4D68-98F0-34BB17445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0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effectLst/>
                <a:latin typeface="Times New Roman" panose="02020603050405020304" pitchFamily="18" charset="0"/>
              </a:rPr>
              <a:t>“La señora que volaba supo que Morris simplemente necesitaba una buena historia, así que le envió su favorita”(2021: 11).</a:t>
            </a:r>
          </a:p>
          <a:p>
            <a:r>
              <a:rPr lang="es-ES" dirty="0">
                <a:latin typeface="Times New Roman" panose="02020603050405020304" pitchFamily="18" charset="0"/>
              </a:rPr>
              <a:t>¿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Qué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</a:rPr>
              <a:t>característica de la 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señora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</a:rPr>
              <a:t>se desprende de 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su actuar</a:t>
            </a:r>
            <a:r>
              <a:rPr lang="es-ES" dirty="0">
                <a:latin typeface="Times New Roman" panose="02020603050405020304" pitchFamily="18" charset="0"/>
              </a:rPr>
              <a:t>?</a:t>
            </a:r>
          </a:p>
          <a:p>
            <a:endParaRPr lang="es-CL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9E7883-FFC5-46F1-9EF4-36E673554394}"/>
              </a:ext>
            </a:extLst>
          </p:cNvPr>
          <p:cNvSpPr/>
          <p:nvPr/>
        </p:nvSpPr>
        <p:spPr>
          <a:xfrm>
            <a:off x="4823791" y="3286539"/>
            <a:ext cx="151406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30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s-CL" sz="5200" dirty="0"/>
              <a:t>Entonces la estrategia que ocuparemos es: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Reconocer </a:t>
            </a:r>
            <a:r>
              <a:rPr lang="es-CL" u="sng" dirty="0"/>
              <a:t>los elementos verbales </a:t>
            </a:r>
            <a:r>
              <a:rPr lang="es-CL" dirty="0"/>
              <a:t>que permitan responder la pregunta.</a:t>
            </a: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A64A0-2F2E-4D68-98F0-34BB17445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.</a:t>
            </a:r>
          </a:p>
          <a:p>
            <a:r>
              <a:rPr lang="es-ES" dirty="0">
                <a:effectLst/>
                <a:latin typeface="Times New Roman" panose="02020603050405020304" pitchFamily="18" charset="0"/>
              </a:rPr>
              <a:t>La señora que volaba supo que Morris simplemente necesitaba una buena historia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así que le envió su favorita</a:t>
            </a:r>
            <a:r>
              <a:rPr lang="es-E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r>
              <a:rPr lang="es-ES" dirty="0">
                <a:effectLst/>
                <a:latin typeface="Times New Roman" panose="02020603050405020304" pitchFamily="18" charset="0"/>
              </a:rPr>
              <a:t>(2021: 11).</a:t>
            </a:r>
            <a:endParaRPr lang="es-CL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9E7883-FFC5-46F1-9EF4-36E673554394}"/>
              </a:ext>
            </a:extLst>
          </p:cNvPr>
          <p:cNvSpPr/>
          <p:nvPr/>
        </p:nvSpPr>
        <p:spPr>
          <a:xfrm>
            <a:off x="5854148" y="3230217"/>
            <a:ext cx="636104" cy="19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14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CFEF-2D70-46D4-AAC2-B33F38B6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4" b="14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18432A-0220-4D50-821C-F6947D8353FE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L" sz="5200" dirty="0"/>
              <a:t>Otra estrategia que ocuparemos es: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3C7F0-C646-4B6D-89B4-D1E12BC5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Reconocer </a:t>
            </a:r>
            <a:r>
              <a:rPr lang="es-CL" u="sng" dirty="0"/>
              <a:t>los elementos no verbales</a:t>
            </a:r>
            <a:r>
              <a:rPr lang="es-CL" dirty="0"/>
              <a:t> que permitan responder la pregunta.</a:t>
            </a:r>
          </a:p>
          <a:p>
            <a:r>
              <a:rPr lang="es-ES" dirty="0">
                <a:latin typeface="Times New Roman" panose="02020603050405020304" pitchFamily="18" charset="0"/>
              </a:rPr>
              <a:t>¿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Qué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</a:rPr>
              <a:t>característica de la 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señora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</a:rPr>
              <a:t>se desprende de 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su actuar</a:t>
            </a:r>
            <a:r>
              <a:rPr lang="es-ES" dirty="0"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A.-juguetona.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B.-divertida.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C.-generosa.</a:t>
            </a:r>
          </a:p>
          <a:p>
            <a:pPr marL="0" indent="0" algn="just">
              <a:buNone/>
            </a:pPr>
            <a:endParaRPr lang="es-CL" dirty="0"/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A64A0-2F2E-4D68-98F0-34BB17445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9E7883-FFC5-46F1-9EF4-36E673554394}"/>
              </a:ext>
            </a:extLst>
          </p:cNvPr>
          <p:cNvSpPr/>
          <p:nvPr/>
        </p:nvSpPr>
        <p:spPr>
          <a:xfrm>
            <a:off x="5854148" y="3230217"/>
            <a:ext cx="636104" cy="19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41D70C-2372-47D1-A17D-D77C3D428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49" y="2252870"/>
            <a:ext cx="4293704" cy="40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BD039-A44D-4AFF-BCD0-4416BF9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973345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0000"/>
                </a:solidFill>
              </a:rPr>
              <a:t>Desarrollo de la clase: </a:t>
            </a:r>
            <a:r>
              <a:rPr lang="es-CL" sz="3200" dirty="0"/>
              <a:t>aquí modelamos con una actividad:¿</a:t>
            </a:r>
            <a:r>
              <a:rPr lang="es-CL" sz="3200" u="sng" dirty="0">
                <a:solidFill>
                  <a:srgbClr val="FF0000"/>
                </a:solidFill>
              </a:rPr>
              <a:t>Cómo</a:t>
            </a:r>
            <a:r>
              <a:rPr lang="es-CL" sz="3200" dirty="0"/>
              <a:t> se </a:t>
            </a:r>
            <a:r>
              <a:rPr lang="es-CL" sz="3200" u="sng" dirty="0">
                <a:solidFill>
                  <a:srgbClr val="FF0000"/>
                </a:solidFill>
              </a:rPr>
              <a:t>siente</a:t>
            </a:r>
            <a:r>
              <a:rPr lang="es-CL" sz="3200" dirty="0"/>
              <a:t> </a:t>
            </a:r>
            <a:r>
              <a:rPr lang="es-CL" sz="3200" u="sng" dirty="0">
                <a:solidFill>
                  <a:srgbClr val="FF0000"/>
                </a:solidFill>
              </a:rPr>
              <a:t>Coné</a:t>
            </a:r>
            <a:r>
              <a:rPr lang="es-CL" sz="3200" dirty="0"/>
              <a:t> ante la </a:t>
            </a:r>
            <a:r>
              <a:rPr lang="es-CL" sz="3200" dirty="0">
                <a:solidFill>
                  <a:srgbClr val="FF0000"/>
                </a:solidFill>
              </a:rPr>
              <a:t>pérdida</a:t>
            </a:r>
            <a:r>
              <a:rPr lang="es-CL" sz="3200" dirty="0"/>
              <a:t> de su </a:t>
            </a:r>
            <a:r>
              <a:rPr lang="es-CL" sz="3200" u="sng" dirty="0">
                <a:solidFill>
                  <a:srgbClr val="FF0000"/>
                </a:solidFill>
              </a:rPr>
              <a:t>perrito</a:t>
            </a:r>
            <a:r>
              <a:rPr lang="es-CL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B44D296-97F5-4386-89EE-4CBCABE38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" y="1338469"/>
            <a:ext cx="5874026" cy="5314121"/>
          </a:xfr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8BB3E83-FA15-400A-B614-8CA5D5FE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8470"/>
            <a:ext cx="5181600" cy="5314121"/>
          </a:xfrm>
        </p:spPr>
        <p:txBody>
          <a:bodyPr/>
          <a:lstStyle/>
          <a:p>
            <a:r>
              <a:rPr lang="es-CL" dirty="0"/>
              <a:t>Estrategia para responder de modo correcto la pregunta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F3D281-C2F7-4043-ACEC-C08B10948F41}"/>
              </a:ext>
            </a:extLst>
          </p:cNvPr>
          <p:cNvSpPr txBox="1"/>
          <p:nvPr/>
        </p:nvSpPr>
        <p:spPr>
          <a:xfrm>
            <a:off x="6347791" y="2152904"/>
            <a:ext cx="49397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/>
              <a:t>1.-SIEMPRE QUE LEAS UNA PREGUNTA SUBRAYA LAS PALABRAS CLAVES.</a:t>
            </a:r>
          </a:p>
          <a:p>
            <a:pPr algn="just"/>
            <a:r>
              <a:rPr lang="es-CL" sz="2000" dirty="0"/>
              <a:t>2.-RECONOCE </a:t>
            </a:r>
            <a:r>
              <a:rPr lang="es-CL" sz="2000" dirty="0">
                <a:solidFill>
                  <a:srgbClr val="FF0000"/>
                </a:solidFill>
              </a:rPr>
              <a:t>LOS ELEMENTOS VERBALES </a:t>
            </a:r>
            <a:r>
              <a:rPr lang="es-CL" sz="2000" dirty="0"/>
              <a:t>QUE TE PERMITAN RESPONDER A LA PREGUNTA, EN ESTE CASO EN EL CÓMIC; ESTÁ EN LA VOZ DE CONDORITO.</a:t>
            </a:r>
          </a:p>
          <a:p>
            <a:pPr algn="just"/>
            <a:r>
              <a:rPr lang="es-CL" sz="2000" dirty="0"/>
              <a:t>3.-RECONOCE </a:t>
            </a:r>
            <a:r>
              <a:rPr lang="es-CL" sz="2000" dirty="0">
                <a:solidFill>
                  <a:srgbClr val="FF0000"/>
                </a:solidFill>
              </a:rPr>
              <a:t>LOS ELEMENTOS NO VERBALES O VISUALES </a:t>
            </a:r>
            <a:r>
              <a:rPr lang="es-CL" sz="2000" dirty="0"/>
              <a:t>QUE PERMITAN RESPONDER A LA PREGUNTA.</a:t>
            </a:r>
          </a:p>
          <a:p>
            <a:pPr algn="just"/>
            <a:r>
              <a:rPr lang="es-CL" sz="2000" dirty="0"/>
              <a:t>INTENTA RESPONDER LA PREGUNTA, REVISANDO LA INFORMACION QUE SE HA REUNIDO</a:t>
            </a:r>
            <a:r>
              <a:rPr lang="es-CL" dirty="0"/>
              <a:t>.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D3DC3F83-C297-406A-9763-0CA9D96AE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42367" y="1607692"/>
            <a:ext cx="1492453" cy="17559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8A9084D-2CA5-4430-9258-CBB2A9FB1103}"/>
              </a:ext>
            </a:extLst>
          </p:cNvPr>
          <p:cNvCxnSpPr>
            <a:cxnSpLocks/>
          </p:cNvCxnSpPr>
          <p:nvPr/>
        </p:nvCxnSpPr>
        <p:spPr>
          <a:xfrm>
            <a:off x="1676401" y="2066944"/>
            <a:ext cx="4671390" cy="1046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3010E6F-0CF6-4407-AC7F-04012A871018}"/>
              </a:ext>
            </a:extLst>
          </p:cNvPr>
          <p:cNvCxnSpPr>
            <a:cxnSpLocks/>
          </p:cNvCxnSpPr>
          <p:nvPr/>
        </p:nvCxnSpPr>
        <p:spPr>
          <a:xfrm>
            <a:off x="5844210" y="2311815"/>
            <a:ext cx="655980" cy="76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E2D3711-2FBB-4930-8195-A22F564A38CC}"/>
              </a:ext>
            </a:extLst>
          </p:cNvPr>
          <p:cNvCxnSpPr>
            <a:cxnSpLocks/>
          </p:cNvCxnSpPr>
          <p:nvPr/>
        </p:nvCxnSpPr>
        <p:spPr>
          <a:xfrm flipH="1" flipV="1">
            <a:off x="916611" y="2311816"/>
            <a:ext cx="5571982" cy="212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2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BD039-A44D-4AFF-BCD0-4416BF90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1715" cy="973345"/>
          </a:xfrm>
        </p:spPr>
        <p:txBody>
          <a:bodyPr>
            <a:normAutofit fontScale="90000"/>
          </a:bodyPr>
          <a:lstStyle/>
          <a:p>
            <a:r>
              <a:rPr lang="es-CL" dirty="0"/>
              <a:t>Seguimos modelando:¿</a:t>
            </a:r>
            <a:r>
              <a:rPr lang="es-CL" u="sng" dirty="0">
                <a:solidFill>
                  <a:srgbClr val="FF0000"/>
                </a:solidFill>
              </a:rPr>
              <a:t>Cómo</a:t>
            </a:r>
            <a:r>
              <a:rPr lang="es-CL" dirty="0"/>
              <a:t> se </a:t>
            </a:r>
            <a:r>
              <a:rPr lang="es-CL" u="sng" dirty="0">
                <a:solidFill>
                  <a:srgbClr val="FF0000"/>
                </a:solidFill>
              </a:rPr>
              <a:t>siente</a:t>
            </a:r>
            <a:r>
              <a:rPr lang="es-CL" dirty="0"/>
              <a:t> </a:t>
            </a:r>
            <a:r>
              <a:rPr lang="es-CL" u="sng" dirty="0">
                <a:solidFill>
                  <a:srgbClr val="FF0000"/>
                </a:solidFill>
              </a:rPr>
              <a:t>Coné</a:t>
            </a:r>
            <a:r>
              <a:rPr lang="es-CL" dirty="0"/>
              <a:t> ante la </a:t>
            </a:r>
            <a:r>
              <a:rPr lang="es-CL" dirty="0">
                <a:solidFill>
                  <a:srgbClr val="FF0000"/>
                </a:solidFill>
              </a:rPr>
              <a:t>pérdida</a:t>
            </a:r>
            <a:r>
              <a:rPr lang="es-CL" dirty="0"/>
              <a:t> de su </a:t>
            </a:r>
            <a:r>
              <a:rPr lang="es-CL" u="sng" dirty="0">
                <a:solidFill>
                  <a:srgbClr val="FF0000"/>
                </a:solidFill>
              </a:rPr>
              <a:t>perrito</a:t>
            </a:r>
            <a:r>
              <a:rPr lang="es-CL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B44D296-97F5-4386-89EE-4CBCABE38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" y="1338469"/>
            <a:ext cx="5874026" cy="5314121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2F3D281-C2F7-4043-ACEC-C08B10948F41}"/>
              </a:ext>
            </a:extLst>
          </p:cNvPr>
          <p:cNvSpPr txBox="1"/>
          <p:nvPr/>
        </p:nvSpPr>
        <p:spPr>
          <a:xfrm>
            <a:off x="6347791" y="2152904"/>
            <a:ext cx="49397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L" sz="2000" dirty="0"/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A.-alegre.</a:t>
            </a:r>
          </a:p>
          <a:p>
            <a:pPr algn="just"/>
            <a:r>
              <a:rPr lang="es-CL" sz="2000" dirty="0"/>
              <a:t>B.-triste.</a:t>
            </a:r>
          </a:p>
          <a:p>
            <a:pPr algn="just"/>
            <a:r>
              <a:rPr lang="es-CL" sz="2000" dirty="0"/>
              <a:t>C.-enojado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5E6AC3-1479-49D9-844F-377D7EE16A66}"/>
              </a:ext>
            </a:extLst>
          </p:cNvPr>
          <p:cNvSpPr/>
          <p:nvPr/>
        </p:nvSpPr>
        <p:spPr>
          <a:xfrm>
            <a:off x="5913785" y="1438835"/>
            <a:ext cx="6121334" cy="71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DE ACUERDO A LOS PASOS DE LA DIAPOSITIVA ANTERIOR, RESPONDE UNA DE LAS ALTERNATIVAS EN EL CHAT</a:t>
            </a:r>
          </a:p>
        </p:txBody>
      </p:sp>
    </p:spTree>
    <p:extLst>
      <p:ext uri="{BB962C8B-B14F-4D97-AF65-F5344CB8AC3E}">
        <p14:creationId xmlns:p14="http://schemas.microsoft.com/office/powerpoint/2010/main" val="318884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1602E-140C-4E39-84BA-903D76B5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5501" cy="1325563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Otra actividad modelada</a:t>
            </a:r>
            <a:r>
              <a:rPr lang="es-CL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Describen a un personaje, mediante inferencias sobre su actuar.</a:t>
            </a:r>
            <a:endParaRPr lang="es-CL" sz="32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015D9-E3BC-4A91-84A0-66CF7615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effectLst/>
                <a:latin typeface="Times New Roman" panose="02020603050405020304" pitchFamily="18" charset="0"/>
              </a:rPr>
              <a:t>“</a:t>
            </a:r>
            <a:r>
              <a:rPr lang="es-ES" dirty="0">
                <a:latin typeface="Times New Roman" panose="02020603050405020304" pitchFamily="18" charset="0"/>
              </a:rPr>
              <a:t>No  se había preocupado por almacenar provisiones para alimentarse durante el invierno</a:t>
            </a:r>
            <a:r>
              <a:rPr lang="es-ES" dirty="0">
                <a:effectLst/>
                <a:latin typeface="Times New Roman" panose="02020603050405020304" pitchFamily="18" charset="0"/>
              </a:rPr>
              <a:t>”(aprox. Minuto 1,40).</a:t>
            </a:r>
          </a:p>
          <a:p>
            <a:r>
              <a:rPr lang="es-ES" dirty="0">
                <a:latin typeface="Times New Roman" panose="02020603050405020304" pitchFamily="18" charset="0"/>
              </a:rPr>
              <a:t>¿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Qué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</a:rPr>
              <a:t>característica del </a:t>
            </a:r>
            <a:r>
              <a:rPr lang="es-E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rey lobo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</a:rPr>
              <a:t>se desprende de </a:t>
            </a:r>
            <a:r>
              <a:rPr lang="es-E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su actuar</a:t>
            </a:r>
            <a:r>
              <a:rPr lang="es-ES" dirty="0"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A.-olvidadizo.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B.-negligente.</a:t>
            </a:r>
          </a:p>
          <a:p>
            <a:pPr marL="0" indent="0">
              <a:buNone/>
            </a:pPr>
            <a:r>
              <a:rPr lang="es-ES" dirty="0">
                <a:latin typeface="Times New Roman" panose="02020603050405020304" pitchFamily="18" charset="0"/>
              </a:rPr>
              <a:t>C.-distraído.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8CD4DA-FB98-4F2C-9C98-6D18FB96A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3257933"/>
            <a:ext cx="4674704" cy="31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646</Words>
  <Application>Microsoft Office PowerPoint</Application>
  <PresentationFormat>Panorámica</PresentationFormat>
  <Paragraphs>67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Dawning of a New Day</vt:lpstr>
      <vt:lpstr>Times New Roman</vt:lpstr>
      <vt:lpstr>Tema de Office</vt:lpstr>
      <vt:lpstr>Objetivo: analizar aspectos relevantes de narraciones leídas; describiendo características  de los personajes, mediante inferencias de su actuar. (Habilidad: interpretar y relacionar) </vt:lpstr>
      <vt:lpstr> INICIO: USO MENTIMETER: ¿Qué  elementos narrativos conoces?</vt:lpstr>
      <vt:lpstr>Elementos  N.               Aspectos relevantes</vt:lpstr>
      <vt:lpstr>Inicio de desarrollo: ¿qué estrategia ocuparemos para describir a personajes, mediante su actuar? (utilizaremos texto del estudiante).</vt:lpstr>
      <vt:lpstr>Entonces la estrategia que ocuparemos es:</vt:lpstr>
      <vt:lpstr>Otra estrategia que ocuparemos es:</vt:lpstr>
      <vt:lpstr>Desarrollo de la clase: aquí modelamos con una actividad:¿Cómo se siente Coné ante la pérdida de su perrito?</vt:lpstr>
      <vt:lpstr>Seguimos modelando:¿Cómo se siente Coné ante la pérdida de su perrito?</vt:lpstr>
      <vt:lpstr>Otra actividad modelada: Describen a un personaje, mediante inferencias sobre su actuar.</vt:lpstr>
      <vt:lpstr>Desarrollo: actividad para que los estudiantes la realicen de modo autónomo: lectura del texto: El Rey Midas</vt:lpstr>
      <vt:lpstr> </vt:lpstr>
      <vt:lpstr>Continuación de desarrollo: monitoreo para saber si comprendieron el texto: El Rey Midas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17.  jueves 15 de abril-2021</dc:title>
  <dc:creator>Jacqueline</dc:creator>
  <cp:lastModifiedBy>Jacqueline</cp:lastModifiedBy>
  <cp:revision>46</cp:revision>
  <dcterms:created xsi:type="dcterms:W3CDTF">2021-04-06T01:36:28Z</dcterms:created>
  <dcterms:modified xsi:type="dcterms:W3CDTF">2021-06-25T17:03:03Z</dcterms:modified>
</cp:coreProperties>
</file>